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Fjalla One"/>
      <p:regular r:id="rId66"/>
    </p:embeddedFont>
    <p:embeddedFont>
      <p:font typeface="Barlow Semi Condensed Medium"/>
      <p:regular r:id="rId67"/>
      <p:bold r:id="rId68"/>
      <p:italic r:id="rId69"/>
      <p:boldItalic r:id="rId70"/>
    </p:embeddedFont>
    <p:embeddedFont>
      <p:font typeface="Proxima Nova Semibold"/>
      <p:regular r:id="rId71"/>
      <p:bold r:id="rId72"/>
      <p:boldItalic r:id="rId73"/>
    </p:embeddedFont>
    <p:embeddedFont>
      <p:font typeface="Barlow Semi Condensed"/>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A57AA6-705B-47DE-B9B7-FB18C74A67F8}">
  <a:tblStyle styleId="{61A57AA6-705B-47DE-B9B7-FB18C74A67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BarlowSemiCondensed-bold.fntdata"/><Relationship Id="rId30" Type="http://schemas.openxmlformats.org/officeDocument/2006/relationships/slide" Target="slides/slide24.xml"/><Relationship Id="rId74" Type="http://schemas.openxmlformats.org/officeDocument/2006/relationships/font" Target="fonts/BarlowSemiCondensed-regular.fntdata"/><Relationship Id="rId33" Type="http://schemas.openxmlformats.org/officeDocument/2006/relationships/slide" Target="slides/slide27.xml"/><Relationship Id="rId77" Type="http://schemas.openxmlformats.org/officeDocument/2006/relationships/font" Target="fonts/BarlowSemiCondensed-boldItalic.fntdata"/><Relationship Id="rId32" Type="http://schemas.openxmlformats.org/officeDocument/2006/relationships/slide" Target="slides/slide26.xml"/><Relationship Id="rId76" Type="http://schemas.openxmlformats.org/officeDocument/2006/relationships/font" Target="fonts/BarlowSemiCondense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BarlowSemiCondensedMedi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6.xml"/><Relationship Id="rId66" Type="http://schemas.openxmlformats.org/officeDocument/2006/relationships/font" Target="fonts/FjallaOne-regular.fntdata"/><Relationship Id="rId21" Type="http://schemas.openxmlformats.org/officeDocument/2006/relationships/slide" Target="slides/slide15.xml"/><Relationship Id="rId65" Type="http://schemas.openxmlformats.org/officeDocument/2006/relationships/font" Target="fonts/ProximaNova-boldItalic.fntdata"/><Relationship Id="rId24" Type="http://schemas.openxmlformats.org/officeDocument/2006/relationships/slide" Target="slides/slide18.xml"/><Relationship Id="rId68" Type="http://schemas.openxmlformats.org/officeDocument/2006/relationships/font" Target="fonts/BarlowSemiCondensedMedium-bold.fntdata"/><Relationship Id="rId23" Type="http://schemas.openxmlformats.org/officeDocument/2006/relationships/slide" Target="slides/slide17.xml"/><Relationship Id="rId67" Type="http://schemas.openxmlformats.org/officeDocument/2006/relationships/font" Target="fonts/BarlowSemiCondensedMedium-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SemiCondensed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86fa6133bc_4_2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86fa6133bc_4_2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8714a43093_5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8714a43093_5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8714a43093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8714a43093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9b4c248a7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9b4c248a7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9b4c248a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19b4c248a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19b4c248a7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19b4c248a7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9b4c248a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19b4c248a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1d120795b6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1d120795b6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8714a43093_3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8714a43093_3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d120795b6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d120795b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8714a43093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8714a43093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17115f31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17115f31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17115f31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217115f31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17115f31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17115f31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17115f318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17115f318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17115f318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17115f318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9b4c248a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19b4c248a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8714a43093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8714a43093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174914f1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174914f1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2174914f1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2174914f1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04e7cbb2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204e7cbb2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2174914f1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2174914f1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174914f1c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174914f1c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2174914f1c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2174914f1c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174914f1c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174914f1c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174914f1c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174914f1c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174914f1c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174914f1c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174914f1c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174914f1c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9b4c248a7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19b4c248a7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8714a43093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8714a43093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19b4c248a7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19b4c248a7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19b4c248a7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19b4c248a7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9b4c248a7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19b4c248a7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9b4c248a7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19b4c248a7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174914f1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2174914f1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9b4c248a7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9b4c248a7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19b4c248a7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19b4c248a7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19b4c248a7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19b4c248a7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174914f1c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174914f1c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174914f1c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174914f1c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174914f1c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174914f1c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174914f1c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174914f1c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2174914f1c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2174914f1c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19b4c248a7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19b4c248a7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9b4c248a7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9b4c248a7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174914f1c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2174914f1c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86fa6133bc_4_20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86fa6133bc_4_20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19fc3e8f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19fc3e8f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1d120795b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1d120795b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85" name="Shape 168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82" name="Shape 1682"/>
        <p:cNvGrpSpPr/>
        <p:nvPr/>
      </p:nvGrpSpPr>
      <p:grpSpPr>
        <a:xfrm>
          <a:off x="0" y="0"/>
          <a:ext cx="0" cy="0"/>
          <a:chOff x="0" y="0"/>
          <a:chExt cx="0" cy="0"/>
        </a:xfrm>
      </p:grpSpPr>
      <p:sp>
        <p:nvSpPr>
          <p:cNvPr id="1683" name="Google Shape;1683;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84" name="Google Shape;1684;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4.png"/><Relationship Id="rId7"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hyperlink" Target="https://platzi.com/tutoriales/1272-sql-mysql/1564-que-es-ddl-dml-dcl-y-tcl-integridad-referencial/?gclid=Cj0KCQiAsoycBhC6ARIsAPPbeLtXlgGb_HMhCzicV9xAD1NDHZox8685boA7ailA14dvqRo5KQWYfoMaAvXEEALw_wcB&amp;gclsrc=aw.ds" TargetMode="External"/><Relationship Id="rId4" Type="http://schemas.openxmlformats.org/officeDocument/2006/relationships/hyperlink" Target="https://josejuansanchez.org/bd/unidad-11-teoria/index.html#:~:text=Una%20transacci%C3%B3n%20SQL%20finaliza%20con,permite%20el%20uso%20de%20transacciones" TargetMode="External"/><Relationship Id="rId5" Type="http://schemas.openxmlformats.org/officeDocument/2006/relationships/hyperlink" Target="https://platzi.com/clases/1272-sql-mysql/11100-tipos-de-join/?gclid=Cj0KCQiAsoycBhC6ARIsAPPbeLtcnZEjymcFPWlZP0ml0lCb3KkGEiIUYUWNoVgZH12Rp5AmcuV9QGUaAvVsEALw_wcB&amp;gclsrc=aw.ds" TargetMode="External"/><Relationship Id="rId6" Type="http://schemas.openxmlformats.org/officeDocument/2006/relationships/hyperlink" Target="https://norvicsoftware.com/subconsulta-en-mysql/" TargetMode="External"/><Relationship Id="rId7" Type="http://schemas.openxmlformats.org/officeDocument/2006/relationships/hyperlink" Target="https://www.campusmvp.es/recursos/post/Fundamentos-de-SQL-Agrupaciones-y-funciones-de-agregacion.aspx" TargetMode="External"/><Relationship Id="rId8" Type="http://schemas.openxmlformats.org/officeDocument/2006/relationships/hyperlink" Target="https://josejuansanchez.org/bd/unidad-12-teoria/index.html#procedimiento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5"/>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5"/>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5"/>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5"/>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5"/>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5"/>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5"/>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5"/>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5"/>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5"/>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5"/>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5"/>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5"/>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5"/>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5"/>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5"/>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5"/>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5"/>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5"/>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5"/>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5"/>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5"/>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5"/>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5"/>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5"/>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5"/>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5"/>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5"/>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5"/>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5"/>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5"/>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5"/>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5"/>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5"/>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5"/>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5"/>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5"/>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35"/>
          <p:cNvSpPr txBox="1"/>
          <p:nvPr>
            <p:ph type="ctrTitle"/>
          </p:nvPr>
        </p:nvSpPr>
        <p:spPr>
          <a:xfrm>
            <a:off x="4821298" y="1481525"/>
            <a:ext cx="4322700" cy="1792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3700"/>
              <a:t>Bases de Datos Relacionales con MySQL</a:t>
            </a:r>
            <a:endParaRPr sz="3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pic>
        <p:nvPicPr>
          <p:cNvPr id="2068" name="Google Shape;2068;p44"/>
          <p:cNvPicPr preferRelativeResize="0"/>
          <p:nvPr/>
        </p:nvPicPr>
        <p:blipFill>
          <a:blip r:embed="rId3">
            <a:alphaModFix/>
          </a:blip>
          <a:stretch>
            <a:fillRect/>
          </a:stretch>
        </p:blipFill>
        <p:spPr>
          <a:xfrm>
            <a:off x="3005325" y="82678"/>
            <a:ext cx="2727951" cy="1432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pic>
        <p:nvPicPr>
          <p:cNvPr id="2073" name="Google Shape;2073;p45"/>
          <p:cNvPicPr preferRelativeResize="0"/>
          <p:nvPr/>
        </p:nvPicPr>
        <p:blipFill>
          <a:blip r:embed="rId3">
            <a:alphaModFix/>
          </a:blip>
          <a:stretch>
            <a:fillRect/>
          </a:stretch>
        </p:blipFill>
        <p:spPr>
          <a:xfrm>
            <a:off x="3060200" y="68000"/>
            <a:ext cx="2782825" cy="185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pic>
        <p:nvPicPr>
          <p:cNvPr id="2078" name="Google Shape;2078;p46"/>
          <p:cNvPicPr preferRelativeResize="0"/>
          <p:nvPr/>
        </p:nvPicPr>
        <p:blipFill>
          <a:blip r:embed="rId3">
            <a:alphaModFix/>
          </a:blip>
          <a:stretch>
            <a:fillRect/>
          </a:stretch>
        </p:blipFill>
        <p:spPr>
          <a:xfrm>
            <a:off x="3234075" y="72850"/>
            <a:ext cx="2086800" cy="208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47"/>
          <p:cNvSpPr txBox="1"/>
          <p:nvPr/>
        </p:nvSpPr>
        <p:spPr>
          <a:xfrm>
            <a:off x="4073275" y="4800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100">
                <a:solidFill>
                  <a:schemeClr val="dk2"/>
                </a:solidFill>
                <a:latin typeface="Fjalla One"/>
                <a:ea typeface="Fjalla One"/>
                <a:cs typeface="Fjalla One"/>
                <a:sym typeface="Fjalla One"/>
              </a:rPr>
              <a:t>04</a:t>
            </a:r>
            <a:endParaRPr/>
          </a:p>
        </p:txBody>
      </p:sp>
      <p:sp>
        <p:nvSpPr>
          <p:cNvPr id="2084" name="Google Shape;2084;p47"/>
          <p:cNvSpPr txBox="1"/>
          <p:nvPr/>
        </p:nvSpPr>
        <p:spPr>
          <a:xfrm>
            <a:off x="1824200" y="2117700"/>
            <a:ext cx="5842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Modelo Relacional</a:t>
            </a:r>
            <a:endParaRPr sz="4700">
              <a:solidFill>
                <a:schemeClr val="dk2"/>
              </a:solidFill>
              <a:latin typeface="Fjalla One"/>
              <a:ea typeface="Fjalla One"/>
              <a:cs typeface="Fjalla One"/>
              <a:sym typeface="Fjalla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48"/>
          <p:cNvSpPr txBox="1"/>
          <p:nvPr>
            <p:ph type="title"/>
          </p:nvPr>
        </p:nvSpPr>
        <p:spPr>
          <a:xfrm>
            <a:off x="1513350" y="87625"/>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Modelo Relacional</a:t>
            </a:r>
            <a:endParaRPr/>
          </a:p>
        </p:txBody>
      </p:sp>
      <p:sp>
        <p:nvSpPr>
          <p:cNvPr id="2090" name="Google Shape;2090;p48"/>
          <p:cNvSpPr txBox="1"/>
          <p:nvPr>
            <p:ph idx="2" type="subTitle"/>
          </p:nvPr>
        </p:nvSpPr>
        <p:spPr>
          <a:xfrm>
            <a:off x="277125" y="1096050"/>
            <a:ext cx="8358300" cy="384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El Modelo Relacional fue propuesto por E.F. Codd en 1970. El motivo de su éxito reside por un lado en su sencillez y por otro lado en el carácter declarativo de su lenguaje de manipulación.</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Llave Primaria (PK): Es una identificación única de cada tabla.</a:t>
            </a:r>
            <a:endParaRPr sz="1600"/>
          </a:p>
          <a:p>
            <a:pPr indent="-330200" lvl="0" marL="457200" rtl="0" algn="just">
              <a:spcBef>
                <a:spcPts val="0"/>
              </a:spcBef>
              <a:spcAft>
                <a:spcPts val="0"/>
              </a:spcAft>
              <a:buSzPts val="1600"/>
              <a:buChar char="●"/>
            </a:pPr>
            <a:r>
              <a:rPr lang="en" sz="1600"/>
              <a:t>Una llave primaria no puede contener valores nulos.</a:t>
            </a:r>
            <a:endParaRPr sz="1600"/>
          </a:p>
          <a:p>
            <a:pPr indent="-330200" lvl="0" marL="457200" rtl="0" algn="just">
              <a:spcBef>
                <a:spcPts val="0"/>
              </a:spcBef>
              <a:spcAft>
                <a:spcPts val="0"/>
              </a:spcAft>
              <a:buSzPts val="1600"/>
              <a:buChar char="●"/>
            </a:pPr>
            <a:r>
              <a:rPr lang="en" sz="1600"/>
              <a:t>Sólo se puede tener una llave primaria por cada tabla</a:t>
            </a:r>
            <a:endParaRPr sz="1600"/>
          </a:p>
          <a:p>
            <a:pPr indent="-330200" lvl="0" marL="457200" rtl="0" algn="just">
              <a:spcBef>
                <a:spcPts val="0"/>
              </a:spcBef>
              <a:spcAft>
                <a:spcPts val="0"/>
              </a:spcAft>
              <a:buSzPts val="1600"/>
              <a:buChar char="-"/>
            </a:pPr>
            <a:r>
              <a:rPr lang="en" sz="1600"/>
              <a:t>Llave Foránea (FK): Es una referencia hacia otra tabla de la base de datos.</a:t>
            </a:r>
            <a:endParaRPr sz="1600"/>
          </a:p>
        </p:txBody>
      </p:sp>
      <p:pic>
        <p:nvPicPr>
          <p:cNvPr id="2091" name="Google Shape;2091;p48"/>
          <p:cNvPicPr preferRelativeResize="0"/>
          <p:nvPr/>
        </p:nvPicPr>
        <p:blipFill>
          <a:blip r:embed="rId3">
            <a:alphaModFix/>
          </a:blip>
          <a:stretch>
            <a:fillRect/>
          </a:stretch>
        </p:blipFill>
        <p:spPr>
          <a:xfrm>
            <a:off x="2623250" y="1739800"/>
            <a:ext cx="3329502" cy="1663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49"/>
          <p:cNvSpPr txBox="1"/>
          <p:nvPr>
            <p:ph type="title"/>
          </p:nvPr>
        </p:nvSpPr>
        <p:spPr>
          <a:xfrm>
            <a:off x="1823550" y="6400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Caso: Clínica Dental</a:t>
            </a:r>
            <a:endParaRPr/>
          </a:p>
        </p:txBody>
      </p:sp>
      <p:pic>
        <p:nvPicPr>
          <p:cNvPr id="2097" name="Google Shape;2097;p49"/>
          <p:cNvPicPr preferRelativeResize="0"/>
          <p:nvPr/>
        </p:nvPicPr>
        <p:blipFill>
          <a:blip r:embed="rId3">
            <a:alphaModFix/>
          </a:blip>
          <a:stretch>
            <a:fillRect/>
          </a:stretch>
        </p:blipFill>
        <p:spPr>
          <a:xfrm>
            <a:off x="1055831" y="636700"/>
            <a:ext cx="7050320" cy="442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50"/>
          <p:cNvSpPr txBox="1"/>
          <p:nvPr/>
        </p:nvSpPr>
        <p:spPr>
          <a:xfrm>
            <a:off x="6372177" y="3145536"/>
            <a:ext cx="8778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103" name="Google Shape;2103;p50"/>
          <p:cNvSpPr txBox="1"/>
          <p:nvPr/>
        </p:nvSpPr>
        <p:spPr>
          <a:xfrm>
            <a:off x="6375459" y="3144442"/>
            <a:ext cx="879300" cy="5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graphicFrame>
        <p:nvGraphicFramePr>
          <p:cNvPr id="2104" name="Google Shape;2104;p50"/>
          <p:cNvGraphicFramePr/>
          <p:nvPr/>
        </p:nvGraphicFramePr>
        <p:xfrm>
          <a:off x="952500" y="1428750"/>
          <a:ext cx="3000000" cy="3000000"/>
        </p:xfrm>
        <a:graphic>
          <a:graphicData uri="http://schemas.openxmlformats.org/drawingml/2006/table">
            <a:tbl>
              <a:tblPr>
                <a:noFill/>
                <a:tableStyleId>{61A57AA6-705B-47DE-B9B7-FB18C74A67F8}</a:tableStyleId>
              </a:tblPr>
              <a:tblGrid>
                <a:gridCol w="3619500"/>
                <a:gridCol w="3619500"/>
              </a:tblGrid>
              <a:tr h="381000">
                <a:tc>
                  <a:txBody>
                    <a:bodyPr/>
                    <a:lstStyle/>
                    <a:p>
                      <a:pPr indent="0" lvl="0" marL="0" rtl="0" algn="ctr">
                        <a:spcBef>
                          <a:spcPts val="0"/>
                        </a:spcBef>
                        <a:spcAft>
                          <a:spcPts val="0"/>
                        </a:spcAft>
                        <a:buNone/>
                      </a:pPr>
                      <a:r>
                        <a:rPr b="1" i="1" lang="en" sz="1600"/>
                        <a:t>Concepto Relacional</a:t>
                      </a:r>
                      <a:endParaRPr b="1" i="1" sz="1600"/>
                    </a:p>
                  </a:txBody>
                  <a:tcPr marT="91425" marB="91425" marR="91425" marL="91425"/>
                </a:tc>
                <a:tc>
                  <a:txBody>
                    <a:bodyPr/>
                    <a:lstStyle/>
                    <a:p>
                      <a:pPr indent="0" lvl="0" marL="0" rtl="0" algn="ctr">
                        <a:spcBef>
                          <a:spcPts val="0"/>
                        </a:spcBef>
                        <a:spcAft>
                          <a:spcPts val="0"/>
                        </a:spcAft>
                        <a:buNone/>
                      </a:pPr>
                      <a:r>
                        <a:rPr b="1" i="1" lang="en" sz="1600"/>
                        <a:t>Concepto Tabular</a:t>
                      </a:r>
                      <a:endParaRPr b="1" i="1" sz="1600"/>
                    </a:p>
                  </a:txBody>
                  <a:tcPr marT="91425" marB="91425" marR="91425" marL="91425"/>
                </a:tc>
              </a:tr>
              <a:tr h="381000">
                <a:tc>
                  <a:txBody>
                    <a:bodyPr/>
                    <a:lstStyle/>
                    <a:p>
                      <a:pPr indent="0" lvl="0" marL="0" rtl="0" algn="just">
                        <a:spcBef>
                          <a:spcPts val="0"/>
                        </a:spcBef>
                        <a:spcAft>
                          <a:spcPts val="0"/>
                        </a:spcAft>
                        <a:buNone/>
                      </a:pPr>
                      <a:r>
                        <a:rPr lang="en"/>
                        <a:t>Relación</a:t>
                      </a:r>
                      <a:endParaRPr/>
                    </a:p>
                  </a:txBody>
                  <a:tcPr marT="91425" marB="91425" marR="91425" marL="91425"/>
                </a:tc>
                <a:tc>
                  <a:txBody>
                    <a:bodyPr/>
                    <a:lstStyle/>
                    <a:p>
                      <a:pPr indent="0" lvl="0" marL="0" rtl="0" algn="just">
                        <a:spcBef>
                          <a:spcPts val="0"/>
                        </a:spcBef>
                        <a:spcAft>
                          <a:spcPts val="0"/>
                        </a:spcAft>
                        <a:buNone/>
                      </a:pPr>
                      <a:r>
                        <a:rPr lang="en"/>
                        <a:t>Tabla</a:t>
                      </a:r>
                      <a:endParaRPr/>
                    </a:p>
                  </a:txBody>
                  <a:tcPr marT="91425" marB="91425" marR="91425" marL="91425"/>
                </a:tc>
              </a:tr>
              <a:tr h="381000">
                <a:tc>
                  <a:txBody>
                    <a:bodyPr/>
                    <a:lstStyle/>
                    <a:p>
                      <a:pPr indent="0" lvl="0" marL="0" rtl="0" algn="just">
                        <a:spcBef>
                          <a:spcPts val="0"/>
                        </a:spcBef>
                        <a:spcAft>
                          <a:spcPts val="0"/>
                        </a:spcAft>
                        <a:buNone/>
                      </a:pPr>
                      <a:r>
                        <a:rPr lang="en"/>
                        <a:t>Atributo</a:t>
                      </a:r>
                      <a:endParaRPr/>
                    </a:p>
                  </a:txBody>
                  <a:tcPr marT="91425" marB="91425" marR="91425" marL="91425"/>
                </a:tc>
                <a:tc>
                  <a:txBody>
                    <a:bodyPr/>
                    <a:lstStyle/>
                    <a:p>
                      <a:pPr indent="0" lvl="0" marL="0" rtl="0" algn="just">
                        <a:spcBef>
                          <a:spcPts val="0"/>
                        </a:spcBef>
                        <a:spcAft>
                          <a:spcPts val="0"/>
                        </a:spcAft>
                        <a:buNone/>
                      </a:pPr>
                      <a:r>
                        <a:rPr lang="en"/>
                        <a:t>Columna</a:t>
                      </a:r>
                      <a:endParaRPr/>
                    </a:p>
                  </a:txBody>
                  <a:tcPr marT="91425" marB="91425" marR="91425" marL="91425"/>
                </a:tc>
              </a:tr>
              <a:tr h="381000">
                <a:tc>
                  <a:txBody>
                    <a:bodyPr/>
                    <a:lstStyle/>
                    <a:p>
                      <a:pPr indent="0" lvl="0" marL="0" rtl="0" algn="just">
                        <a:spcBef>
                          <a:spcPts val="0"/>
                        </a:spcBef>
                        <a:spcAft>
                          <a:spcPts val="0"/>
                        </a:spcAft>
                        <a:buNone/>
                      </a:pPr>
                      <a:r>
                        <a:rPr lang="en"/>
                        <a:t>Grado</a:t>
                      </a:r>
                      <a:endParaRPr/>
                    </a:p>
                  </a:txBody>
                  <a:tcPr marT="91425" marB="91425" marR="91425" marL="91425"/>
                </a:tc>
                <a:tc>
                  <a:txBody>
                    <a:bodyPr/>
                    <a:lstStyle/>
                    <a:p>
                      <a:pPr indent="0" lvl="0" marL="0" rtl="0" algn="just">
                        <a:spcBef>
                          <a:spcPts val="0"/>
                        </a:spcBef>
                        <a:spcAft>
                          <a:spcPts val="0"/>
                        </a:spcAft>
                        <a:buNone/>
                      </a:pPr>
                      <a:r>
                        <a:rPr lang="en"/>
                        <a:t>Número de columnas</a:t>
                      </a:r>
                      <a:endParaRPr/>
                    </a:p>
                  </a:txBody>
                  <a:tcPr marT="91425" marB="91425" marR="91425" marL="91425"/>
                </a:tc>
              </a:tr>
              <a:tr h="381000">
                <a:tc>
                  <a:txBody>
                    <a:bodyPr/>
                    <a:lstStyle/>
                    <a:p>
                      <a:pPr indent="0" lvl="0" marL="0" rtl="0" algn="just">
                        <a:spcBef>
                          <a:spcPts val="0"/>
                        </a:spcBef>
                        <a:spcAft>
                          <a:spcPts val="0"/>
                        </a:spcAft>
                        <a:buNone/>
                      </a:pPr>
                      <a:r>
                        <a:rPr lang="en"/>
                        <a:t>Tupla</a:t>
                      </a:r>
                      <a:endParaRPr/>
                    </a:p>
                  </a:txBody>
                  <a:tcPr marT="91425" marB="91425" marR="91425" marL="91425"/>
                </a:tc>
                <a:tc>
                  <a:txBody>
                    <a:bodyPr/>
                    <a:lstStyle/>
                    <a:p>
                      <a:pPr indent="0" lvl="0" marL="0" rtl="0" algn="just">
                        <a:spcBef>
                          <a:spcPts val="0"/>
                        </a:spcBef>
                        <a:spcAft>
                          <a:spcPts val="0"/>
                        </a:spcAft>
                        <a:buNone/>
                      </a:pPr>
                      <a:r>
                        <a:rPr lang="en"/>
                        <a:t>Fila</a:t>
                      </a:r>
                      <a:endParaRPr/>
                    </a:p>
                  </a:txBody>
                  <a:tcPr marT="91425" marB="91425" marR="91425" marL="91425"/>
                </a:tc>
              </a:tr>
              <a:tr h="381000">
                <a:tc>
                  <a:txBody>
                    <a:bodyPr/>
                    <a:lstStyle/>
                    <a:p>
                      <a:pPr indent="0" lvl="0" marL="0" rtl="0" algn="just">
                        <a:spcBef>
                          <a:spcPts val="0"/>
                        </a:spcBef>
                        <a:spcAft>
                          <a:spcPts val="0"/>
                        </a:spcAft>
                        <a:buNone/>
                      </a:pPr>
                      <a:r>
                        <a:rPr lang="en"/>
                        <a:t>Cardinalidad</a:t>
                      </a:r>
                      <a:endParaRPr/>
                    </a:p>
                  </a:txBody>
                  <a:tcPr marT="91425" marB="91425" marR="91425" marL="91425"/>
                </a:tc>
                <a:tc>
                  <a:txBody>
                    <a:bodyPr/>
                    <a:lstStyle/>
                    <a:p>
                      <a:pPr indent="0" lvl="0" marL="0" rtl="0" algn="just">
                        <a:spcBef>
                          <a:spcPts val="0"/>
                        </a:spcBef>
                        <a:spcAft>
                          <a:spcPts val="0"/>
                        </a:spcAft>
                        <a:buNone/>
                      </a:pPr>
                      <a:r>
                        <a:rPr lang="en"/>
                        <a:t>Número de filas</a:t>
                      </a:r>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51"/>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Normalización</a:t>
            </a:r>
            <a:endParaRPr/>
          </a:p>
        </p:txBody>
      </p:sp>
      <p:sp>
        <p:nvSpPr>
          <p:cNvPr id="2110" name="Google Shape;2110;p51"/>
          <p:cNvSpPr txBox="1"/>
          <p:nvPr/>
        </p:nvSpPr>
        <p:spPr>
          <a:xfrm>
            <a:off x="1092525" y="896125"/>
            <a:ext cx="6923400" cy="332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t>Es el proceso de organización de las tablas y relaciones de una base de datos con el objetivo de minimizar la redundancia de datos y asegurar la integridad de los mismos.</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Primera forma normal (1FN): Una tabla se encuentra en 1FN si todos los atributos o campos de la tabla son atómicos, es decir, no contienen conjunto de valores.</a:t>
            </a:r>
            <a:endParaRPr sz="1700"/>
          </a:p>
          <a:p>
            <a:pPr indent="-336550" lvl="0" marL="457200" rtl="0" algn="just">
              <a:spcBef>
                <a:spcPts val="0"/>
              </a:spcBef>
              <a:spcAft>
                <a:spcPts val="0"/>
              </a:spcAft>
              <a:buSzPts val="1700"/>
              <a:buChar char="●"/>
            </a:pPr>
            <a:r>
              <a:rPr lang="en" sz="1700"/>
              <a:t>Segunda forma normal (2FN): Una tabla está en 2FN si está en 1FN y todos los atributos no clave dependen completamente de la clave primaria.</a:t>
            </a:r>
            <a:endParaRPr sz="1700"/>
          </a:p>
          <a:p>
            <a:pPr indent="-336550" lvl="0" marL="457200" rtl="0" algn="just">
              <a:spcBef>
                <a:spcPts val="0"/>
              </a:spcBef>
              <a:spcAft>
                <a:spcPts val="0"/>
              </a:spcAft>
              <a:buSzPts val="1700"/>
              <a:buChar char="●"/>
            </a:pPr>
            <a:r>
              <a:rPr lang="en" sz="1700"/>
              <a:t>Tercera forma normal (3FN): Una tabla está en 3FN si no hay ningún atributo no clave que dependa de otro atributo no clave.</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52"/>
          <p:cNvSpPr txBox="1"/>
          <p:nvPr/>
        </p:nvSpPr>
        <p:spPr>
          <a:xfrm>
            <a:off x="4073275" y="4800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100">
                <a:solidFill>
                  <a:schemeClr val="dk2"/>
                </a:solidFill>
                <a:latin typeface="Fjalla One"/>
                <a:ea typeface="Fjalla One"/>
                <a:cs typeface="Fjalla One"/>
                <a:sym typeface="Fjalla One"/>
              </a:rPr>
              <a:t>05</a:t>
            </a:r>
            <a:endParaRPr/>
          </a:p>
        </p:txBody>
      </p:sp>
      <p:sp>
        <p:nvSpPr>
          <p:cNvPr id="2116" name="Google Shape;2116;p52"/>
          <p:cNvSpPr txBox="1"/>
          <p:nvPr/>
        </p:nvSpPr>
        <p:spPr>
          <a:xfrm>
            <a:off x="1824200" y="2117700"/>
            <a:ext cx="5842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Sentencias DDL</a:t>
            </a:r>
            <a:endParaRPr sz="4700">
              <a:solidFill>
                <a:schemeClr val="dk2"/>
              </a:solidFill>
              <a:latin typeface="Fjalla One"/>
              <a:ea typeface="Fjalla One"/>
              <a:cs typeface="Fjalla One"/>
              <a:sym typeface="Fjall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53"/>
          <p:cNvSpPr txBox="1"/>
          <p:nvPr>
            <p:ph type="title"/>
          </p:nvPr>
        </p:nvSpPr>
        <p:spPr>
          <a:xfrm>
            <a:off x="2208150" y="6042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¿Qué es SQL?</a:t>
            </a:r>
            <a:endParaRPr/>
          </a:p>
        </p:txBody>
      </p:sp>
      <p:sp>
        <p:nvSpPr>
          <p:cNvPr id="2122" name="Google Shape;2122;p53"/>
          <p:cNvSpPr txBox="1"/>
          <p:nvPr>
            <p:ph idx="5" type="subTitle"/>
          </p:nvPr>
        </p:nvSpPr>
        <p:spPr>
          <a:xfrm>
            <a:off x="675175" y="785550"/>
            <a:ext cx="7414500" cy="3572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Es un lenguaje de programación diseñado para gestionar y manipular bases de datos relacionales .</a:t>
            </a:r>
            <a:endParaRPr sz="1700"/>
          </a:p>
          <a:p>
            <a:pPr indent="0" lvl="0" marL="0" rtl="0" algn="just">
              <a:spcBef>
                <a:spcPts val="0"/>
              </a:spcBef>
              <a:spcAft>
                <a:spcPts val="0"/>
              </a:spcAft>
              <a:buNone/>
            </a:pPr>
            <a:r>
              <a:rPr lang="en" sz="1700"/>
              <a:t>Con SQL, los usuarios pueden crear y modificar BD, insertar, actualizar y eliminar datos, así como realizar consultas complejas que involucren más de una tabla. También se utiliza para definir y modificar la estructura de la base de datos, incluyendo la creación y eliminación de tablas, la definición de restricciones de integridad y la definición de vistas.</a:t>
            </a:r>
            <a:endParaRPr sz="1700"/>
          </a:p>
          <a:p>
            <a:pPr indent="0" lvl="0" marL="0" rtl="0" algn="just">
              <a:spcBef>
                <a:spcPts val="0"/>
              </a:spcBef>
              <a:spcAft>
                <a:spcPts val="0"/>
              </a:spcAft>
              <a:buNone/>
            </a:pPr>
            <a:r>
              <a:t/>
            </a:r>
            <a:endParaRPr sz="1700"/>
          </a:p>
        </p:txBody>
      </p:sp>
      <p:pic>
        <p:nvPicPr>
          <p:cNvPr id="2123" name="Google Shape;2123;p53"/>
          <p:cNvPicPr preferRelativeResize="0"/>
          <p:nvPr/>
        </p:nvPicPr>
        <p:blipFill>
          <a:blip r:embed="rId3">
            <a:alphaModFix/>
          </a:blip>
          <a:stretch>
            <a:fillRect/>
          </a:stretch>
        </p:blipFill>
        <p:spPr>
          <a:xfrm>
            <a:off x="5327651" y="2823400"/>
            <a:ext cx="3510426" cy="2000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grpSp>
        <p:nvGrpSpPr>
          <p:cNvPr id="1889" name="Google Shape;1889;p36"/>
          <p:cNvGrpSpPr/>
          <p:nvPr/>
        </p:nvGrpSpPr>
        <p:grpSpPr>
          <a:xfrm>
            <a:off x="731650" y="574723"/>
            <a:ext cx="635100" cy="733465"/>
            <a:chOff x="731647" y="573573"/>
            <a:chExt cx="635100" cy="734640"/>
          </a:xfrm>
        </p:grpSpPr>
        <p:grpSp>
          <p:nvGrpSpPr>
            <p:cNvPr id="1890" name="Google Shape;1890;p36"/>
            <p:cNvGrpSpPr/>
            <p:nvPr/>
          </p:nvGrpSpPr>
          <p:grpSpPr>
            <a:xfrm>
              <a:off x="731647" y="573573"/>
              <a:ext cx="635100" cy="635100"/>
              <a:chOff x="917231" y="750460"/>
              <a:chExt cx="635100" cy="635100"/>
            </a:xfrm>
          </p:grpSpPr>
          <p:sp>
            <p:nvSpPr>
              <p:cNvPr id="1891" name="Google Shape;1891;p36"/>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6"/>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36"/>
            <p:cNvGrpSpPr/>
            <p:nvPr/>
          </p:nvGrpSpPr>
          <p:grpSpPr>
            <a:xfrm>
              <a:off x="961679" y="1281213"/>
              <a:ext cx="175013" cy="27000"/>
              <a:chOff x="5662375" y="212375"/>
              <a:chExt cx="175013" cy="27000"/>
            </a:xfrm>
          </p:grpSpPr>
          <p:sp>
            <p:nvSpPr>
              <p:cNvPr id="1894" name="Google Shape;1894;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5" name="Google Shape;1895;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6" name="Google Shape;1896;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897" name="Google Shape;1897;p36"/>
          <p:cNvGrpSpPr/>
          <p:nvPr/>
        </p:nvGrpSpPr>
        <p:grpSpPr>
          <a:xfrm>
            <a:off x="731647" y="1650460"/>
            <a:ext cx="635100" cy="733490"/>
            <a:chOff x="731647" y="1650460"/>
            <a:chExt cx="635100" cy="733490"/>
          </a:xfrm>
        </p:grpSpPr>
        <p:grpSp>
          <p:nvGrpSpPr>
            <p:cNvPr id="1898" name="Google Shape;1898;p36"/>
            <p:cNvGrpSpPr/>
            <p:nvPr/>
          </p:nvGrpSpPr>
          <p:grpSpPr>
            <a:xfrm>
              <a:off x="731647" y="1650460"/>
              <a:ext cx="635100" cy="635100"/>
              <a:chOff x="917231" y="1827973"/>
              <a:chExt cx="635100" cy="635100"/>
            </a:xfrm>
          </p:grpSpPr>
          <p:sp>
            <p:nvSpPr>
              <p:cNvPr id="1899" name="Google Shape;1899;p36"/>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6"/>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36"/>
            <p:cNvGrpSpPr/>
            <p:nvPr/>
          </p:nvGrpSpPr>
          <p:grpSpPr>
            <a:xfrm>
              <a:off x="961679" y="2356951"/>
              <a:ext cx="175013" cy="27000"/>
              <a:chOff x="5662375" y="212375"/>
              <a:chExt cx="175013" cy="27000"/>
            </a:xfrm>
          </p:grpSpPr>
          <p:sp>
            <p:nvSpPr>
              <p:cNvPr id="1902" name="Google Shape;1902;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3" name="Google Shape;1903;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4" name="Google Shape;1904;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905" name="Google Shape;1905;p36"/>
          <p:cNvGrpSpPr/>
          <p:nvPr/>
        </p:nvGrpSpPr>
        <p:grpSpPr>
          <a:xfrm>
            <a:off x="731647" y="2728277"/>
            <a:ext cx="635100" cy="734984"/>
            <a:chOff x="731647" y="2728277"/>
            <a:chExt cx="635100" cy="734984"/>
          </a:xfrm>
        </p:grpSpPr>
        <p:grpSp>
          <p:nvGrpSpPr>
            <p:cNvPr id="1906" name="Google Shape;1906;p36"/>
            <p:cNvGrpSpPr/>
            <p:nvPr/>
          </p:nvGrpSpPr>
          <p:grpSpPr>
            <a:xfrm>
              <a:off x="731647" y="2728277"/>
              <a:ext cx="635100" cy="635100"/>
              <a:chOff x="917231" y="2905502"/>
              <a:chExt cx="635100" cy="635100"/>
            </a:xfrm>
          </p:grpSpPr>
          <p:sp>
            <p:nvSpPr>
              <p:cNvPr id="1907" name="Google Shape;1907;p36"/>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6"/>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36"/>
            <p:cNvGrpSpPr/>
            <p:nvPr/>
          </p:nvGrpSpPr>
          <p:grpSpPr>
            <a:xfrm>
              <a:off x="961679" y="3436260"/>
              <a:ext cx="175013" cy="27000"/>
              <a:chOff x="5662375" y="212375"/>
              <a:chExt cx="175013" cy="27000"/>
            </a:xfrm>
          </p:grpSpPr>
          <p:sp>
            <p:nvSpPr>
              <p:cNvPr id="1910" name="Google Shape;1910;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1" name="Google Shape;1911;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2" name="Google Shape;1912;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913" name="Google Shape;1913;p36"/>
          <p:cNvGrpSpPr/>
          <p:nvPr/>
        </p:nvGrpSpPr>
        <p:grpSpPr>
          <a:xfrm>
            <a:off x="731647" y="3806675"/>
            <a:ext cx="635100" cy="734704"/>
            <a:chOff x="731647" y="3806675"/>
            <a:chExt cx="635100" cy="734704"/>
          </a:xfrm>
        </p:grpSpPr>
        <p:grpSp>
          <p:nvGrpSpPr>
            <p:cNvPr id="1914" name="Google Shape;1914;p36"/>
            <p:cNvGrpSpPr/>
            <p:nvPr/>
          </p:nvGrpSpPr>
          <p:grpSpPr>
            <a:xfrm>
              <a:off x="731647" y="3806675"/>
              <a:ext cx="635100" cy="635100"/>
              <a:chOff x="917231" y="3983097"/>
              <a:chExt cx="635100" cy="635100"/>
            </a:xfrm>
          </p:grpSpPr>
          <p:sp>
            <p:nvSpPr>
              <p:cNvPr id="1915" name="Google Shape;1915;p36"/>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6"/>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36"/>
            <p:cNvGrpSpPr/>
            <p:nvPr/>
          </p:nvGrpSpPr>
          <p:grpSpPr>
            <a:xfrm>
              <a:off x="961679" y="4514379"/>
              <a:ext cx="175013" cy="27000"/>
              <a:chOff x="5662375" y="212375"/>
              <a:chExt cx="175013" cy="27000"/>
            </a:xfrm>
          </p:grpSpPr>
          <p:sp>
            <p:nvSpPr>
              <p:cNvPr id="1918" name="Google Shape;1918;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19" name="Google Shape;1919;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20" name="Google Shape;1920;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21" name="Google Shape;1921;p36"/>
          <p:cNvSpPr txBox="1"/>
          <p:nvPr>
            <p:ph type="title"/>
          </p:nvPr>
        </p:nvSpPr>
        <p:spPr>
          <a:xfrm>
            <a:off x="5065900" y="356625"/>
            <a:ext cx="34563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Temario del Curso</a:t>
            </a:r>
            <a:endParaRPr/>
          </a:p>
          <a:p>
            <a:pPr indent="0" lvl="0" marL="0" rtl="0" algn="ctr">
              <a:spcBef>
                <a:spcPts val="0"/>
              </a:spcBef>
              <a:spcAft>
                <a:spcPts val="0"/>
              </a:spcAft>
              <a:buNone/>
            </a:pPr>
            <a:r>
              <a:t/>
            </a:r>
            <a:endParaRPr/>
          </a:p>
        </p:txBody>
      </p:sp>
      <p:sp>
        <p:nvSpPr>
          <p:cNvPr id="1922" name="Google Shape;1922;p36"/>
          <p:cNvSpPr txBox="1"/>
          <p:nvPr>
            <p:ph idx="2" type="subTitle"/>
          </p:nvPr>
        </p:nvSpPr>
        <p:spPr>
          <a:xfrm>
            <a:off x="1664199" y="932625"/>
            <a:ext cx="28695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Aprenderá la teoría de bases de datos necesaria para el curso</a:t>
            </a:r>
            <a:endParaRPr/>
          </a:p>
          <a:p>
            <a:pPr indent="0" lvl="0" marL="0" rtl="0" algn="just">
              <a:spcBef>
                <a:spcPts val="0"/>
              </a:spcBef>
              <a:spcAft>
                <a:spcPts val="0"/>
              </a:spcAft>
              <a:buNone/>
            </a:pPr>
            <a:r>
              <a:t/>
            </a:r>
            <a:endParaRPr/>
          </a:p>
        </p:txBody>
      </p:sp>
      <p:sp>
        <p:nvSpPr>
          <p:cNvPr id="1923" name="Google Shape;1923;p36"/>
          <p:cNvSpPr txBox="1"/>
          <p:nvPr>
            <p:ph idx="1" type="subTitle"/>
          </p:nvPr>
        </p:nvSpPr>
        <p:spPr>
          <a:xfrm>
            <a:off x="1597674" y="356625"/>
            <a:ext cx="28695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Introducción a las BD relacionales</a:t>
            </a:r>
            <a:endParaRPr/>
          </a:p>
          <a:p>
            <a:pPr indent="0" lvl="0" marL="0" rtl="0" algn="l">
              <a:lnSpc>
                <a:spcPct val="115000"/>
              </a:lnSpc>
              <a:spcBef>
                <a:spcPts val="0"/>
              </a:spcBef>
              <a:spcAft>
                <a:spcPts val="0"/>
              </a:spcAft>
              <a:buNone/>
            </a:pPr>
            <a:r>
              <a:t/>
            </a:r>
            <a:endParaRPr/>
          </a:p>
        </p:txBody>
      </p:sp>
      <p:sp>
        <p:nvSpPr>
          <p:cNvPr id="1924" name="Google Shape;1924;p36"/>
          <p:cNvSpPr txBox="1"/>
          <p:nvPr>
            <p:ph idx="3" type="subTitle"/>
          </p:nvPr>
        </p:nvSpPr>
        <p:spPr>
          <a:xfrm>
            <a:off x="1664200" y="1508750"/>
            <a:ext cx="27144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Instalación de herramientas</a:t>
            </a:r>
            <a:endParaRPr/>
          </a:p>
        </p:txBody>
      </p:sp>
      <p:sp>
        <p:nvSpPr>
          <p:cNvPr id="1925" name="Google Shape;1925;p36"/>
          <p:cNvSpPr txBox="1"/>
          <p:nvPr>
            <p:ph idx="4" type="subTitle"/>
          </p:nvPr>
        </p:nvSpPr>
        <p:spPr>
          <a:xfrm>
            <a:off x="1664208" y="1792224"/>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instalará MySQL y el entorno gráfico Workbench</a:t>
            </a:r>
            <a:endParaRPr/>
          </a:p>
        </p:txBody>
      </p:sp>
      <p:sp>
        <p:nvSpPr>
          <p:cNvPr id="1926" name="Google Shape;1926;p36"/>
          <p:cNvSpPr txBox="1"/>
          <p:nvPr>
            <p:ph idx="5" type="subTitle"/>
          </p:nvPr>
        </p:nvSpPr>
        <p:spPr>
          <a:xfrm>
            <a:off x="1664208" y="25877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Conociendo Workbench</a:t>
            </a:r>
            <a:endParaRPr/>
          </a:p>
        </p:txBody>
      </p:sp>
      <p:sp>
        <p:nvSpPr>
          <p:cNvPr id="1927" name="Google Shape;1927;p36"/>
          <p:cNvSpPr txBox="1"/>
          <p:nvPr>
            <p:ph idx="6" type="subTitle"/>
          </p:nvPr>
        </p:nvSpPr>
        <p:spPr>
          <a:xfrm>
            <a:off x="1664208" y="2871216"/>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aprenderá lo necesario para realizar consultas de BD en esta herramienta</a:t>
            </a:r>
            <a:endParaRPr/>
          </a:p>
        </p:txBody>
      </p:sp>
      <p:sp>
        <p:nvSpPr>
          <p:cNvPr id="1928" name="Google Shape;1928;p36"/>
          <p:cNvSpPr txBox="1"/>
          <p:nvPr>
            <p:ph idx="7" type="subTitle"/>
          </p:nvPr>
        </p:nvSpPr>
        <p:spPr>
          <a:xfrm>
            <a:off x="1664208" y="36667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Modelo Relacional</a:t>
            </a:r>
            <a:endParaRPr/>
          </a:p>
          <a:p>
            <a:pPr indent="0" lvl="0" marL="0" rtl="0" algn="l">
              <a:lnSpc>
                <a:spcPct val="115000"/>
              </a:lnSpc>
              <a:spcBef>
                <a:spcPts val="0"/>
              </a:spcBef>
              <a:spcAft>
                <a:spcPts val="0"/>
              </a:spcAft>
              <a:buNone/>
            </a:pPr>
            <a:r>
              <a:t/>
            </a:r>
            <a:endParaRPr/>
          </a:p>
        </p:txBody>
      </p:sp>
      <p:sp>
        <p:nvSpPr>
          <p:cNvPr id="1929" name="Google Shape;1929;p36"/>
          <p:cNvSpPr txBox="1"/>
          <p:nvPr>
            <p:ph idx="8" type="subTitle"/>
          </p:nvPr>
        </p:nvSpPr>
        <p:spPr>
          <a:xfrm>
            <a:off x="1664208" y="3950208"/>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aprenderá la relación entre más de una tabla.</a:t>
            </a:r>
            <a:endParaRPr/>
          </a:p>
        </p:txBody>
      </p:sp>
      <p:sp>
        <p:nvSpPr>
          <p:cNvPr id="1930" name="Google Shape;1930;p36"/>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31" name="Google Shape;1931;p36"/>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32" name="Google Shape;1932;p36"/>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33" name="Google Shape;1933;p36"/>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934" name="Google Shape;1934;p36"/>
          <p:cNvGrpSpPr/>
          <p:nvPr/>
        </p:nvGrpSpPr>
        <p:grpSpPr>
          <a:xfrm>
            <a:off x="4831147" y="740625"/>
            <a:ext cx="635100" cy="734704"/>
            <a:chOff x="731647" y="3806675"/>
            <a:chExt cx="635100" cy="734704"/>
          </a:xfrm>
        </p:grpSpPr>
        <p:grpSp>
          <p:nvGrpSpPr>
            <p:cNvPr id="1935" name="Google Shape;1935;p36"/>
            <p:cNvGrpSpPr/>
            <p:nvPr/>
          </p:nvGrpSpPr>
          <p:grpSpPr>
            <a:xfrm>
              <a:off x="731647" y="3806675"/>
              <a:ext cx="635100" cy="635100"/>
              <a:chOff x="917231" y="3983097"/>
              <a:chExt cx="635100" cy="635100"/>
            </a:xfrm>
          </p:grpSpPr>
          <p:sp>
            <p:nvSpPr>
              <p:cNvPr id="1936" name="Google Shape;1936;p36"/>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6"/>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8" name="Google Shape;1938;p36"/>
            <p:cNvGrpSpPr/>
            <p:nvPr/>
          </p:nvGrpSpPr>
          <p:grpSpPr>
            <a:xfrm>
              <a:off x="961679" y="4514379"/>
              <a:ext cx="175013" cy="27000"/>
              <a:chOff x="5662375" y="212375"/>
              <a:chExt cx="175013" cy="27000"/>
            </a:xfrm>
          </p:grpSpPr>
          <p:sp>
            <p:nvSpPr>
              <p:cNvPr id="1939" name="Google Shape;1939;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40" name="Google Shape;1940;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41" name="Google Shape;1941;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42" name="Google Shape;1942;p36"/>
          <p:cNvSpPr txBox="1"/>
          <p:nvPr>
            <p:ph idx="15" type="title"/>
          </p:nvPr>
        </p:nvSpPr>
        <p:spPr>
          <a:xfrm>
            <a:off x="4926866" y="8795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943" name="Google Shape;1943;p36"/>
          <p:cNvSpPr txBox="1"/>
          <p:nvPr>
            <p:ph idx="7" type="subTitle"/>
          </p:nvPr>
        </p:nvSpPr>
        <p:spPr>
          <a:xfrm>
            <a:off x="5607708" y="574719"/>
            <a:ext cx="2615100" cy="38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Sentencias DDL</a:t>
            </a:r>
            <a:endParaRPr/>
          </a:p>
        </p:txBody>
      </p:sp>
      <p:sp>
        <p:nvSpPr>
          <p:cNvPr id="1944" name="Google Shape;1944;p36"/>
          <p:cNvSpPr txBox="1"/>
          <p:nvPr>
            <p:ph idx="8" type="subTitle"/>
          </p:nvPr>
        </p:nvSpPr>
        <p:spPr>
          <a:xfrm>
            <a:off x="5607708" y="819983"/>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aprenderán las sentencias Create, Alter, Drop, etc.</a:t>
            </a:r>
            <a:endParaRPr/>
          </a:p>
        </p:txBody>
      </p:sp>
      <p:grpSp>
        <p:nvGrpSpPr>
          <p:cNvPr id="1945" name="Google Shape;1945;p36"/>
          <p:cNvGrpSpPr/>
          <p:nvPr/>
        </p:nvGrpSpPr>
        <p:grpSpPr>
          <a:xfrm>
            <a:off x="4837922" y="1649850"/>
            <a:ext cx="635100" cy="734704"/>
            <a:chOff x="731647" y="3806675"/>
            <a:chExt cx="635100" cy="734704"/>
          </a:xfrm>
        </p:grpSpPr>
        <p:grpSp>
          <p:nvGrpSpPr>
            <p:cNvPr id="1946" name="Google Shape;1946;p36"/>
            <p:cNvGrpSpPr/>
            <p:nvPr/>
          </p:nvGrpSpPr>
          <p:grpSpPr>
            <a:xfrm>
              <a:off x="731647" y="3806675"/>
              <a:ext cx="635100" cy="635100"/>
              <a:chOff x="917231" y="3983097"/>
              <a:chExt cx="635100" cy="635100"/>
            </a:xfrm>
          </p:grpSpPr>
          <p:sp>
            <p:nvSpPr>
              <p:cNvPr id="1947" name="Google Shape;1947;p36"/>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6"/>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36"/>
            <p:cNvGrpSpPr/>
            <p:nvPr/>
          </p:nvGrpSpPr>
          <p:grpSpPr>
            <a:xfrm>
              <a:off x="961679" y="4514379"/>
              <a:ext cx="175013" cy="27000"/>
              <a:chOff x="5662375" y="212375"/>
              <a:chExt cx="175013" cy="27000"/>
            </a:xfrm>
          </p:grpSpPr>
          <p:sp>
            <p:nvSpPr>
              <p:cNvPr id="1950" name="Google Shape;1950;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51" name="Google Shape;1951;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52" name="Google Shape;1952;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53" name="Google Shape;1953;p36"/>
          <p:cNvSpPr txBox="1"/>
          <p:nvPr>
            <p:ph idx="15" type="title"/>
          </p:nvPr>
        </p:nvSpPr>
        <p:spPr>
          <a:xfrm>
            <a:off x="4920091" y="1792227"/>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954" name="Google Shape;1954;p36"/>
          <p:cNvSpPr txBox="1"/>
          <p:nvPr>
            <p:ph idx="7" type="subTitle"/>
          </p:nvPr>
        </p:nvSpPr>
        <p:spPr>
          <a:xfrm>
            <a:off x="5652858" y="1650444"/>
            <a:ext cx="2615100" cy="38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Sentencias DML</a:t>
            </a:r>
            <a:endParaRPr/>
          </a:p>
        </p:txBody>
      </p:sp>
      <p:sp>
        <p:nvSpPr>
          <p:cNvPr id="1955" name="Google Shape;1955;p36"/>
          <p:cNvSpPr txBox="1"/>
          <p:nvPr>
            <p:ph idx="8" type="subTitle"/>
          </p:nvPr>
        </p:nvSpPr>
        <p:spPr>
          <a:xfrm>
            <a:off x="5652858" y="1892758"/>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aprenderán las sentencias Select, Delete, Update, Insert</a:t>
            </a:r>
            <a:endParaRPr/>
          </a:p>
        </p:txBody>
      </p:sp>
      <p:grpSp>
        <p:nvGrpSpPr>
          <p:cNvPr id="1956" name="Google Shape;1956;p36"/>
          <p:cNvGrpSpPr/>
          <p:nvPr/>
        </p:nvGrpSpPr>
        <p:grpSpPr>
          <a:xfrm>
            <a:off x="4837922" y="2587750"/>
            <a:ext cx="635100" cy="734704"/>
            <a:chOff x="731647" y="3806675"/>
            <a:chExt cx="635100" cy="734704"/>
          </a:xfrm>
        </p:grpSpPr>
        <p:grpSp>
          <p:nvGrpSpPr>
            <p:cNvPr id="1957" name="Google Shape;1957;p36"/>
            <p:cNvGrpSpPr/>
            <p:nvPr/>
          </p:nvGrpSpPr>
          <p:grpSpPr>
            <a:xfrm>
              <a:off x="731647" y="3806675"/>
              <a:ext cx="635100" cy="635100"/>
              <a:chOff x="917231" y="3983097"/>
              <a:chExt cx="635100" cy="635100"/>
            </a:xfrm>
          </p:grpSpPr>
          <p:sp>
            <p:nvSpPr>
              <p:cNvPr id="1958" name="Google Shape;1958;p36"/>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6"/>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36"/>
            <p:cNvGrpSpPr/>
            <p:nvPr/>
          </p:nvGrpSpPr>
          <p:grpSpPr>
            <a:xfrm>
              <a:off x="961679" y="4514379"/>
              <a:ext cx="175013" cy="27000"/>
              <a:chOff x="5662375" y="212375"/>
              <a:chExt cx="175013" cy="27000"/>
            </a:xfrm>
          </p:grpSpPr>
          <p:sp>
            <p:nvSpPr>
              <p:cNvPr id="1961" name="Google Shape;1961;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62" name="Google Shape;1962;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63" name="Google Shape;1963;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64" name="Google Shape;1964;p36"/>
          <p:cNvSpPr txBox="1"/>
          <p:nvPr>
            <p:ph idx="15" type="title"/>
          </p:nvPr>
        </p:nvSpPr>
        <p:spPr>
          <a:xfrm>
            <a:off x="4926866" y="27049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965" name="Google Shape;1965;p36"/>
          <p:cNvSpPr txBox="1"/>
          <p:nvPr>
            <p:ph idx="7" type="subTitle"/>
          </p:nvPr>
        </p:nvSpPr>
        <p:spPr>
          <a:xfrm>
            <a:off x="5652858" y="2587744"/>
            <a:ext cx="2615100" cy="38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Manipulación de más de una tabla</a:t>
            </a:r>
            <a:endParaRPr/>
          </a:p>
          <a:p>
            <a:pPr indent="0" lvl="0" marL="0" rtl="0" algn="just">
              <a:lnSpc>
                <a:spcPct val="115000"/>
              </a:lnSpc>
              <a:spcBef>
                <a:spcPts val="0"/>
              </a:spcBef>
              <a:spcAft>
                <a:spcPts val="0"/>
              </a:spcAft>
              <a:buNone/>
            </a:pPr>
            <a:r>
              <a:t/>
            </a:r>
            <a:endParaRPr/>
          </a:p>
        </p:txBody>
      </p:sp>
      <p:sp>
        <p:nvSpPr>
          <p:cNvPr id="1966" name="Google Shape;1966;p36"/>
          <p:cNvSpPr txBox="1"/>
          <p:nvPr>
            <p:ph idx="8" type="subTitle"/>
          </p:nvPr>
        </p:nvSpPr>
        <p:spPr>
          <a:xfrm>
            <a:off x="5652858" y="3146183"/>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Se aprenderá a hacer consultas usando la sentencia Join</a:t>
            </a:r>
            <a:endParaRPr/>
          </a:p>
          <a:p>
            <a:pPr indent="0" lvl="0" marL="0" rtl="0" algn="just">
              <a:spcBef>
                <a:spcPts val="0"/>
              </a:spcBef>
              <a:spcAft>
                <a:spcPts val="0"/>
              </a:spcAft>
              <a:buClr>
                <a:schemeClr val="dk1"/>
              </a:buClr>
              <a:buSzPts val="1100"/>
              <a:buFont typeface="Arial"/>
              <a:buNone/>
            </a:pPr>
            <a:r>
              <a:t/>
            </a:r>
            <a:endParaRPr/>
          </a:p>
        </p:txBody>
      </p:sp>
      <p:grpSp>
        <p:nvGrpSpPr>
          <p:cNvPr id="1967" name="Google Shape;1967;p36"/>
          <p:cNvGrpSpPr/>
          <p:nvPr/>
        </p:nvGrpSpPr>
        <p:grpSpPr>
          <a:xfrm>
            <a:off x="4920097" y="3950200"/>
            <a:ext cx="635100" cy="734704"/>
            <a:chOff x="731647" y="3806675"/>
            <a:chExt cx="635100" cy="734704"/>
          </a:xfrm>
        </p:grpSpPr>
        <p:grpSp>
          <p:nvGrpSpPr>
            <p:cNvPr id="1968" name="Google Shape;1968;p36"/>
            <p:cNvGrpSpPr/>
            <p:nvPr/>
          </p:nvGrpSpPr>
          <p:grpSpPr>
            <a:xfrm>
              <a:off x="731647" y="3806675"/>
              <a:ext cx="635100" cy="635100"/>
              <a:chOff x="917231" y="3983097"/>
              <a:chExt cx="635100" cy="635100"/>
            </a:xfrm>
          </p:grpSpPr>
          <p:sp>
            <p:nvSpPr>
              <p:cNvPr id="1969" name="Google Shape;1969;p36"/>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6"/>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36"/>
            <p:cNvGrpSpPr/>
            <p:nvPr/>
          </p:nvGrpSpPr>
          <p:grpSpPr>
            <a:xfrm>
              <a:off x="961679" y="4514379"/>
              <a:ext cx="175013" cy="27000"/>
              <a:chOff x="5662375" y="212375"/>
              <a:chExt cx="175013" cy="27000"/>
            </a:xfrm>
          </p:grpSpPr>
          <p:sp>
            <p:nvSpPr>
              <p:cNvPr id="1972" name="Google Shape;1972;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73" name="Google Shape;1973;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74" name="Google Shape;1974;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75" name="Google Shape;1975;p36"/>
          <p:cNvSpPr txBox="1"/>
          <p:nvPr>
            <p:ph idx="15" type="title"/>
          </p:nvPr>
        </p:nvSpPr>
        <p:spPr>
          <a:xfrm>
            <a:off x="5009041" y="40645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1976" name="Google Shape;1976;p36"/>
          <p:cNvSpPr txBox="1"/>
          <p:nvPr>
            <p:ph idx="7" type="subTitle"/>
          </p:nvPr>
        </p:nvSpPr>
        <p:spPr>
          <a:xfrm>
            <a:off x="5652850" y="3982025"/>
            <a:ext cx="3129300" cy="38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Subconsultas,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
        <p:nvSpPr>
          <p:cNvPr id="1977" name="Google Shape;1977;p36"/>
          <p:cNvSpPr txBox="1"/>
          <p:nvPr>
            <p:ph idx="8" type="subTitle"/>
          </p:nvPr>
        </p:nvSpPr>
        <p:spPr>
          <a:xfrm>
            <a:off x="5652858" y="4306758"/>
            <a:ext cx="26151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Podrá realizar consultas a través de otras consultas.</a:t>
            </a:r>
            <a:endParaRPr/>
          </a:p>
          <a:p>
            <a:pPr indent="0" lvl="0" marL="0" rtl="0" algn="just">
              <a:spcBef>
                <a:spcPts val="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54"/>
          <p:cNvSpPr txBox="1"/>
          <p:nvPr>
            <p:ph idx="5" type="subTitle"/>
          </p:nvPr>
        </p:nvSpPr>
        <p:spPr>
          <a:xfrm>
            <a:off x="188476" y="277091"/>
            <a:ext cx="7260600" cy="48111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700"/>
              <a:t>Primero, creamos una BD con la instrucción CREATE.</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b="1" lang="en" sz="1700"/>
              <a:t>CREATE DATABASE  [IF NOT EXISTS] </a:t>
            </a:r>
            <a:r>
              <a:rPr lang="en" sz="1700"/>
              <a:t>nombre_bd;</a:t>
            </a:r>
            <a:endParaRPr sz="1700"/>
          </a:p>
          <a:p>
            <a:pPr indent="0" lvl="0" marL="45720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Para borrar una BD, usamos la instrucción DROP.</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lang="en" sz="1700"/>
              <a:t>          </a:t>
            </a:r>
            <a:r>
              <a:rPr b="1" lang="en" sz="1700"/>
              <a:t>DROP DATABASE [IF EXISTS] </a:t>
            </a:r>
            <a:r>
              <a:rPr lang="en" sz="1700"/>
              <a:t>nombre_bd;</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Para usar la BD creada, usamos la instrucción USE.</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lang="en" sz="1700"/>
              <a:t>           </a:t>
            </a:r>
            <a:r>
              <a:rPr b="1" lang="en" sz="1700"/>
              <a:t>USE </a:t>
            </a:r>
            <a:r>
              <a:rPr lang="en" sz="1700"/>
              <a:t>nombre_bd;</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lang="en" sz="1700"/>
              <a:t>           </a:t>
            </a:r>
            <a:endParaRPr sz="1700"/>
          </a:p>
          <a:p>
            <a:pPr indent="0" lvl="0" marL="914400" rtl="0" algn="just">
              <a:spcBef>
                <a:spcPts val="0"/>
              </a:spcBef>
              <a:spcAft>
                <a:spcPts val="0"/>
              </a:spcAft>
              <a:buNone/>
            </a:pPr>
            <a:r>
              <a:rPr b="1" lang="en"/>
              <a:t> </a:t>
            </a:r>
            <a:endParaRPr/>
          </a:p>
        </p:txBody>
      </p:sp>
      <p:grpSp>
        <p:nvGrpSpPr>
          <p:cNvPr id="2129" name="Google Shape;2129;p54"/>
          <p:cNvGrpSpPr/>
          <p:nvPr/>
        </p:nvGrpSpPr>
        <p:grpSpPr>
          <a:xfrm>
            <a:off x="5495189" y="2811226"/>
            <a:ext cx="203374" cy="179736"/>
            <a:chOff x="-3137650" y="2787000"/>
            <a:chExt cx="291450" cy="257575"/>
          </a:xfrm>
        </p:grpSpPr>
        <p:sp>
          <p:nvSpPr>
            <p:cNvPr id="2130" name="Google Shape;2130;p54"/>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54"/>
          <p:cNvGrpSpPr/>
          <p:nvPr/>
        </p:nvGrpSpPr>
        <p:grpSpPr>
          <a:xfrm>
            <a:off x="3830965" y="2799136"/>
            <a:ext cx="203915" cy="203915"/>
            <a:chOff x="-6354300" y="2757075"/>
            <a:chExt cx="292225" cy="292225"/>
          </a:xfrm>
        </p:grpSpPr>
        <p:sp>
          <p:nvSpPr>
            <p:cNvPr id="2139" name="Google Shape;2139;p54"/>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54"/>
          <p:cNvGrpSpPr/>
          <p:nvPr/>
        </p:nvGrpSpPr>
        <p:grpSpPr>
          <a:xfrm>
            <a:off x="4917834" y="2603164"/>
            <a:ext cx="203374" cy="203915"/>
            <a:chOff x="-1700225" y="2768875"/>
            <a:chExt cx="291450" cy="292225"/>
          </a:xfrm>
        </p:grpSpPr>
        <p:sp>
          <p:nvSpPr>
            <p:cNvPr id="2144" name="Google Shape;2144;p54"/>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55"/>
          <p:cNvSpPr txBox="1"/>
          <p:nvPr>
            <p:ph type="title"/>
          </p:nvPr>
        </p:nvSpPr>
        <p:spPr>
          <a:xfrm>
            <a:off x="920675" y="342775"/>
            <a:ext cx="601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TABLE</a:t>
            </a:r>
            <a:endParaRPr/>
          </a:p>
        </p:txBody>
      </p:sp>
      <p:sp>
        <p:nvSpPr>
          <p:cNvPr id="2155" name="Google Shape;2155;p55"/>
          <p:cNvSpPr txBox="1"/>
          <p:nvPr>
            <p:ph idx="5" type="subTitle"/>
          </p:nvPr>
        </p:nvSpPr>
        <p:spPr>
          <a:xfrm>
            <a:off x="834750" y="968100"/>
            <a:ext cx="7156800" cy="346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Para crear una tabla en la BD, nosotros usamos la instrucción CREATE TABLE.</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CREATE TABLE nombre_de_la_tabla (</a:t>
            </a:r>
            <a:endParaRPr sz="1700"/>
          </a:p>
          <a:p>
            <a:pPr indent="0" lvl="0" marL="0" rtl="0" algn="just">
              <a:spcBef>
                <a:spcPts val="0"/>
              </a:spcBef>
              <a:spcAft>
                <a:spcPts val="0"/>
              </a:spcAft>
              <a:buNone/>
            </a:pPr>
            <a:r>
              <a:rPr lang="en" sz="1700"/>
              <a:t>    columna1 tipo_de_dato </a:t>
            </a:r>
            <a:r>
              <a:rPr lang="en" sz="1700">
                <a:solidFill>
                  <a:srgbClr val="FF0000"/>
                </a:solidFill>
              </a:rPr>
              <a:t>[restricciones]</a:t>
            </a:r>
            <a:r>
              <a:rPr lang="en" sz="1700"/>
              <a:t>,</a:t>
            </a:r>
            <a:endParaRPr sz="1700"/>
          </a:p>
          <a:p>
            <a:pPr indent="0" lvl="0" marL="0" rtl="0" algn="just">
              <a:spcBef>
                <a:spcPts val="0"/>
              </a:spcBef>
              <a:spcAft>
                <a:spcPts val="0"/>
              </a:spcAft>
              <a:buNone/>
            </a:pPr>
            <a:r>
              <a:rPr lang="en" sz="1700"/>
              <a:t>    columna2 tipo_de_dato </a:t>
            </a:r>
            <a:r>
              <a:rPr lang="en" sz="1700">
                <a:solidFill>
                  <a:srgbClr val="FF0000"/>
                </a:solidFill>
              </a:rPr>
              <a:t>[restricciones]</a:t>
            </a:r>
            <a:r>
              <a:rPr lang="en" sz="1700"/>
              <a:t>,</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lang="en" sz="1700"/>
              <a:t>    </a:t>
            </a:r>
            <a:r>
              <a:rPr lang="en" sz="1700">
                <a:solidFill>
                  <a:srgbClr val="FF0000"/>
                </a:solidFill>
              </a:rPr>
              <a:t>[restricciones_de_tabla]</a:t>
            </a:r>
            <a:endParaRPr sz="1700">
              <a:solidFill>
                <a:srgbClr val="FF0000"/>
              </a:solidFill>
            </a:endParaRPr>
          </a:p>
          <a:p>
            <a:pPr indent="0" lvl="0" marL="0" rtl="0" algn="just">
              <a:spcBef>
                <a:spcPts val="0"/>
              </a:spcBef>
              <a:spcAft>
                <a:spcPts val="0"/>
              </a:spcAft>
              <a:buNone/>
            </a:pPr>
            <a:r>
              <a:rPr lang="en" sz="1700"/>
              <a:t>);</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Restricciones en columna: Not Null, Unique, Auto Increment, etc.</a:t>
            </a:r>
            <a:endParaRPr sz="1700"/>
          </a:p>
          <a:p>
            <a:pPr indent="0" lvl="0" marL="0" rtl="0" algn="just">
              <a:spcBef>
                <a:spcPts val="0"/>
              </a:spcBef>
              <a:spcAft>
                <a:spcPts val="0"/>
              </a:spcAft>
              <a:buNone/>
            </a:pPr>
            <a:r>
              <a:rPr lang="en" sz="1700"/>
              <a:t>Restricciones de tabla: Primary Key, Foreign Key.</a:t>
            </a:r>
            <a:endParaRPr sz="1700"/>
          </a:p>
          <a:p>
            <a:pPr indent="0" lvl="0" marL="0" rtl="0" algn="just">
              <a:spcBef>
                <a:spcPts val="0"/>
              </a:spcBef>
              <a:spcAft>
                <a:spcPts val="0"/>
              </a:spcAft>
              <a:buNone/>
            </a:pPr>
            <a:r>
              <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56"/>
          <p:cNvSpPr txBox="1"/>
          <p:nvPr>
            <p:ph type="title"/>
          </p:nvPr>
        </p:nvSpPr>
        <p:spPr>
          <a:xfrm>
            <a:off x="810200" y="342775"/>
            <a:ext cx="612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Agregando constraint para Foreign key</a:t>
            </a:r>
            <a:endParaRPr/>
          </a:p>
        </p:txBody>
      </p:sp>
      <p:sp>
        <p:nvSpPr>
          <p:cNvPr id="2161" name="Google Shape;2161;p56"/>
          <p:cNvSpPr txBox="1"/>
          <p:nvPr>
            <p:ph idx="5" type="subTitle"/>
          </p:nvPr>
        </p:nvSpPr>
        <p:spPr>
          <a:xfrm>
            <a:off x="810200" y="1037250"/>
            <a:ext cx="7034100" cy="306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En caso de que olvidaramos agregar la llave foránea al crear la tabla, podemos usar ALTER como sigue:</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ALTER TABLE</a:t>
            </a:r>
            <a:r>
              <a:rPr lang="en" sz="1700"/>
              <a:t> nombre_de_la_tabla</a:t>
            </a:r>
            <a:endParaRPr sz="1700"/>
          </a:p>
          <a:p>
            <a:pPr indent="0" lvl="0" marL="0" rtl="0" algn="just">
              <a:spcBef>
                <a:spcPts val="0"/>
              </a:spcBef>
              <a:spcAft>
                <a:spcPts val="0"/>
              </a:spcAft>
              <a:buNone/>
            </a:pPr>
            <a:r>
              <a:rPr b="1" lang="en" sz="1700"/>
              <a:t>ADD CONSTRAINT</a:t>
            </a:r>
            <a:r>
              <a:rPr lang="en" sz="1700"/>
              <a:t> nombre_de_la_llave_foranea</a:t>
            </a:r>
            <a:endParaRPr sz="1700"/>
          </a:p>
          <a:p>
            <a:pPr indent="0" lvl="0" marL="0" rtl="0" algn="l">
              <a:spcBef>
                <a:spcPts val="0"/>
              </a:spcBef>
              <a:spcAft>
                <a:spcPts val="0"/>
              </a:spcAft>
              <a:buNone/>
            </a:pPr>
            <a:r>
              <a:rPr b="1" lang="en" sz="1700"/>
              <a:t>FOREIGN KEY</a:t>
            </a:r>
            <a:r>
              <a:rPr lang="en" sz="1700"/>
              <a:t> (nombre_de_la_columna) </a:t>
            </a:r>
            <a:r>
              <a:rPr b="1" lang="en" sz="1700"/>
              <a:t>REFERENCES </a:t>
            </a:r>
            <a:r>
              <a:rPr lang="en" sz="1700"/>
              <a:t>nombre_de_la_tabla_referenciada(nombre_de_la_columna_referenciada);</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57"/>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 TABLE</a:t>
            </a:r>
            <a:endParaRPr/>
          </a:p>
        </p:txBody>
      </p:sp>
      <p:sp>
        <p:nvSpPr>
          <p:cNvPr id="2167" name="Google Shape;2167;p57"/>
          <p:cNvSpPr txBox="1"/>
          <p:nvPr>
            <p:ph idx="5" type="subTitle"/>
          </p:nvPr>
        </p:nvSpPr>
        <p:spPr>
          <a:xfrm>
            <a:off x="196425" y="982050"/>
            <a:ext cx="8175600" cy="316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Se utiliza para modificar la estructura de una tabla existente. Se puede agregar, eliminar o modificar columnas, cambiar el tipo de datos de una columna, agregar o eliminar restricciones, entre otras operaciones.</a:t>
            </a:r>
            <a:endParaRPr sz="1700"/>
          </a:p>
          <a:p>
            <a:pPr indent="0" lvl="0" marL="0" rtl="0" algn="just">
              <a:spcBef>
                <a:spcPts val="0"/>
              </a:spcBef>
              <a:spcAft>
                <a:spcPts val="0"/>
              </a:spcAft>
              <a:buNone/>
            </a:pPr>
            <a:r>
              <a:rPr lang="en" sz="1700"/>
              <a:t>La sintaxis base es: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ALTER TABLE</a:t>
            </a:r>
            <a:r>
              <a:rPr lang="en" sz="1700"/>
              <a:t> nombre_de_la_tabla</a:t>
            </a:r>
            <a:endParaRPr sz="1700"/>
          </a:p>
          <a:p>
            <a:pPr indent="0" lvl="0" marL="0" rtl="0" algn="just">
              <a:spcBef>
                <a:spcPts val="0"/>
              </a:spcBef>
              <a:spcAft>
                <a:spcPts val="0"/>
              </a:spcAft>
              <a:buNone/>
            </a:pPr>
            <a:r>
              <a:rPr b="1" lang="en" sz="1700">
                <a:solidFill>
                  <a:srgbClr val="FF0000"/>
                </a:solidFill>
              </a:rPr>
              <a:t>[ACCIONES]</a:t>
            </a:r>
            <a:r>
              <a:rPr lang="en" sz="1700"/>
              <a:t>;</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58"/>
          <p:cNvSpPr txBox="1"/>
          <p:nvPr>
            <p:ph idx="5" type="subTitle"/>
          </p:nvPr>
        </p:nvSpPr>
        <p:spPr>
          <a:xfrm>
            <a:off x="257825" y="380550"/>
            <a:ext cx="8298300" cy="4505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ADD COLUMN: Se utiliza para agregar una columna a la tabla.</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rPr b="1" lang="en"/>
              <a:t>ALTER TABLE</a:t>
            </a:r>
            <a:r>
              <a:rPr lang="en"/>
              <a:t> nombre_de_la_tabla</a:t>
            </a:r>
            <a:endParaRPr/>
          </a:p>
          <a:p>
            <a:pPr indent="0" lvl="0" marL="457200" rtl="0" algn="just">
              <a:spcBef>
                <a:spcPts val="0"/>
              </a:spcBef>
              <a:spcAft>
                <a:spcPts val="0"/>
              </a:spcAft>
              <a:buNone/>
            </a:pPr>
            <a:r>
              <a:rPr b="1" lang="en"/>
              <a:t>ADD COLUMN</a:t>
            </a:r>
            <a:r>
              <a:rPr lang="en"/>
              <a:t> nombre_de_la_columna tipo_de_dato [restricciones];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DROP COLUMN: Se utiliza para eliminar una columna a la tabla.</a:t>
            </a:r>
            <a:endParaRPr/>
          </a:p>
          <a:p>
            <a:pPr indent="0" lvl="0" marL="914400" rtl="0" algn="just">
              <a:spcBef>
                <a:spcPts val="0"/>
              </a:spcBef>
              <a:spcAft>
                <a:spcPts val="0"/>
              </a:spcAft>
              <a:buNone/>
            </a:pPr>
            <a:r>
              <a:t/>
            </a:r>
            <a:endParaRPr/>
          </a:p>
          <a:p>
            <a:pPr indent="0" lvl="0" marL="0" rtl="0" algn="just">
              <a:spcBef>
                <a:spcPts val="0"/>
              </a:spcBef>
              <a:spcAft>
                <a:spcPts val="0"/>
              </a:spcAft>
              <a:buNone/>
            </a:pPr>
            <a:r>
              <a:rPr b="1" lang="en"/>
              <a:t>           ALTER TABLE</a:t>
            </a:r>
            <a:r>
              <a:rPr lang="en"/>
              <a:t> nombre_de_la_tabla</a:t>
            </a:r>
            <a:endParaRPr/>
          </a:p>
          <a:p>
            <a:pPr indent="0" lvl="0" marL="0" rtl="0" algn="just">
              <a:spcBef>
                <a:spcPts val="0"/>
              </a:spcBef>
              <a:spcAft>
                <a:spcPts val="0"/>
              </a:spcAft>
              <a:buNone/>
            </a:pPr>
            <a:r>
              <a:rPr lang="en"/>
              <a:t>           </a:t>
            </a:r>
            <a:r>
              <a:rPr b="1" lang="en"/>
              <a:t>DROP COLUMN</a:t>
            </a:r>
            <a:r>
              <a:rPr lang="en"/>
              <a:t> nombre_de_la_columna;</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MODIFY COLUMN: Modifica el tipo de datos  de una columna existente.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rPr b="1" lang="en"/>
              <a:t>ALTER TABLE </a:t>
            </a:r>
            <a:r>
              <a:rPr lang="en"/>
              <a:t>nombre_de_la_tabla</a:t>
            </a:r>
            <a:endParaRPr/>
          </a:p>
          <a:p>
            <a:pPr indent="0" lvl="0" marL="457200" rtl="0" algn="just">
              <a:spcBef>
                <a:spcPts val="0"/>
              </a:spcBef>
              <a:spcAft>
                <a:spcPts val="0"/>
              </a:spcAft>
              <a:buNone/>
            </a:pPr>
            <a:r>
              <a:rPr b="1" lang="en"/>
              <a:t>MODIFY COLUMN</a:t>
            </a:r>
            <a:r>
              <a:rPr lang="en"/>
              <a:t> nombre_de_la_columna tipo_de_dato [restricciones];</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914400" rtl="0" algn="just">
              <a:spcBef>
                <a:spcPts val="0"/>
              </a:spcBef>
              <a:spcAft>
                <a:spcPts val="0"/>
              </a:spcAft>
              <a:buNone/>
            </a:pPr>
            <a:r>
              <a:t/>
            </a:r>
            <a:endParaRPr/>
          </a:p>
          <a:p>
            <a:pPr indent="0" lvl="0" marL="9144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59"/>
          <p:cNvSpPr txBox="1"/>
          <p:nvPr>
            <p:ph idx="5" type="subTitle"/>
          </p:nvPr>
        </p:nvSpPr>
        <p:spPr>
          <a:xfrm>
            <a:off x="441925" y="491025"/>
            <a:ext cx="8114100" cy="42228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700"/>
              <a:t>ADD CONSTRAINT: Agrega nueva restricción a la tabla.</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b="1" lang="en" sz="1700"/>
              <a:t>ALTER TABLE</a:t>
            </a:r>
            <a:r>
              <a:rPr lang="en" sz="1700"/>
              <a:t> nombre_de_la_tabla</a:t>
            </a:r>
            <a:endParaRPr sz="1700"/>
          </a:p>
          <a:p>
            <a:pPr indent="0" lvl="0" marL="457200" rtl="0" algn="just">
              <a:spcBef>
                <a:spcPts val="0"/>
              </a:spcBef>
              <a:spcAft>
                <a:spcPts val="0"/>
              </a:spcAft>
              <a:buNone/>
            </a:pPr>
            <a:r>
              <a:rPr b="1" lang="en" sz="1700"/>
              <a:t>ADD CONSTRAINT</a:t>
            </a:r>
            <a:r>
              <a:rPr lang="en" sz="1700"/>
              <a:t> nombre_de_la_restriccion [TIPO_DE_RESTRICCION];</a:t>
            </a:r>
            <a:endParaRPr sz="1700"/>
          </a:p>
          <a:p>
            <a:pPr indent="0" lvl="0" marL="45720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DROP CONSTRAINT: Elimina una restricción creada en una tabla.</a:t>
            </a:r>
            <a:endParaRPr sz="1700"/>
          </a:p>
          <a:p>
            <a:pPr indent="0" lvl="0" marL="914400" rtl="0" algn="just">
              <a:spcBef>
                <a:spcPts val="0"/>
              </a:spcBef>
              <a:spcAft>
                <a:spcPts val="0"/>
              </a:spcAft>
              <a:buNone/>
            </a:pPr>
            <a:r>
              <a:t/>
            </a:r>
            <a:endParaRPr sz="1700"/>
          </a:p>
          <a:p>
            <a:pPr indent="0" lvl="0" marL="0" rtl="0" algn="just">
              <a:spcBef>
                <a:spcPts val="0"/>
              </a:spcBef>
              <a:spcAft>
                <a:spcPts val="0"/>
              </a:spcAft>
              <a:buNone/>
            </a:pPr>
            <a:r>
              <a:rPr lang="en" sz="1700"/>
              <a:t>          </a:t>
            </a:r>
            <a:r>
              <a:rPr b="1" lang="en" sz="1700"/>
              <a:t> ALTER TABLE</a:t>
            </a:r>
            <a:r>
              <a:rPr lang="en" sz="1700"/>
              <a:t> nombre_de_la_tabla</a:t>
            </a:r>
            <a:endParaRPr sz="1700"/>
          </a:p>
          <a:p>
            <a:pPr indent="0" lvl="0" marL="0" rtl="0" algn="just">
              <a:spcBef>
                <a:spcPts val="0"/>
              </a:spcBef>
              <a:spcAft>
                <a:spcPts val="0"/>
              </a:spcAft>
              <a:buNone/>
            </a:pPr>
            <a:r>
              <a:rPr lang="en" sz="1700"/>
              <a:t>           </a:t>
            </a:r>
            <a:r>
              <a:rPr b="1" lang="en" sz="1700"/>
              <a:t>DROP CONSTRAINT</a:t>
            </a:r>
            <a:r>
              <a:rPr lang="en" sz="1700"/>
              <a:t> nombre_de_la_restriccion;</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60"/>
          <p:cNvSpPr txBox="1"/>
          <p:nvPr/>
        </p:nvSpPr>
        <p:spPr>
          <a:xfrm>
            <a:off x="4073275" y="4800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100">
                <a:solidFill>
                  <a:schemeClr val="dk2"/>
                </a:solidFill>
                <a:latin typeface="Fjalla One"/>
                <a:ea typeface="Fjalla One"/>
                <a:cs typeface="Fjalla One"/>
                <a:sym typeface="Fjalla One"/>
              </a:rPr>
              <a:t>06</a:t>
            </a:r>
            <a:endParaRPr/>
          </a:p>
        </p:txBody>
      </p:sp>
      <p:sp>
        <p:nvSpPr>
          <p:cNvPr id="2183" name="Google Shape;2183;p60"/>
          <p:cNvSpPr txBox="1"/>
          <p:nvPr/>
        </p:nvSpPr>
        <p:spPr>
          <a:xfrm>
            <a:off x="1824200" y="2117700"/>
            <a:ext cx="5842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Sentencias DML</a:t>
            </a:r>
            <a:endParaRPr sz="4700">
              <a:solidFill>
                <a:schemeClr val="dk2"/>
              </a:solidFill>
              <a:latin typeface="Fjalla One"/>
              <a:ea typeface="Fjalla One"/>
              <a:cs typeface="Fjalla One"/>
              <a:sym typeface="Fjalla O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61"/>
          <p:cNvSpPr txBox="1"/>
          <p:nvPr>
            <p:ph idx="2" type="subTitle"/>
          </p:nvPr>
        </p:nvSpPr>
        <p:spPr>
          <a:xfrm>
            <a:off x="665100" y="509274"/>
            <a:ext cx="7449300" cy="38805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sz="2200"/>
              <a:t>SELECT</a:t>
            </a:r>
            <a:endParaRPr b="1" sz="2200"/>
          </a:p>
          <a:p>
            <a:pPr indent="0" lvl="0" marL="457200" rtl="0" algn="just">
              <a:spcBef>
                <a:spcPts val="0"/>
              </a:spcBef>
              <a:spcAft>
                <a:spcPts val="0"/>
              </a:spcAft>
              <a:buNone/>
            </a:pPr>
            <a:r>
              <a:rPr lang="en" sz="1700"/>
              <a:t>Nos permite visualizar datos de una o varias tablas.</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lang="en" sz="1700"/>
              <a:t>  </a:t>
            </a:r>
            <a:endParaRPr sz="1700"/>
          </a:p>
          <a:p>
            <a:pPr indent="0" lvl="0" marL="457200" rtl="0" algn="just">
              <a:spcBef>
                <a:spcPts val="0"/>
              </a:spcBef>
              <a:spcAft>
                <a:spcPts val="0"/>
              </a:spcAft>
              <a:buNone/>
            </a:pPr>
            <a:r>
              <a:t/>
            </a:r>
            <a:endParaRPr b="1" sz="1700"/>
          </a:p>
          <a:p>
            <a:pPr indent="0" lvl="0" marL="457200" rtl="0" algn="just">
              <a:spcBef>
                <a:spcPts val="0"/>
              </a:spcBef>
              <a:spcAft>
                <a:spcPts val="0"/>
              </a:spcAft>
              <a:buNone/>
            </a:pPr>
            <a:r>
              <a:rPr b="1" lang="en" sz="1700"/>
              <a:t>  SELECT</a:t>
            </a:r>
            <a:r>
              <a:rPr lang="en" sz="1700"/>
              <a:t> columna1, columna2, ..., columnaN</a:t>
            </a:r>
            <a:endParaRPr sz="1700"/>
          </a:p>
          <a:p>
            <a:pPr indent="0" lvl="0" marL="457200" rtl="0" algn="just">
              <a:spcBef>
                <a:spcPts val="0"/>
              </a:spcBef>
              <a:spcAft>
                <a:spcPts val="0"/>
              </a:spcAft>
              <a:buNone/>
            </a:pPr>
            <a:r>
              <a:rPr lang="en" sz="1700"/>
              <a:t> </a:t>
            </a:r>
            <a:r>
              <a:rPr b="1" lang="en" sz="1700"/>
              <a:t> FROM</a:t>
            </a:r>
            <a:r>
              <a:rPr lang="en" sz="1700"/>
              <a:t> tabla</a:t>
            </a:r>
            <a:endParaRPr sz="1700"/>
          </a:p>
          <a:p>
            <a:pPr indent="0" lvl="0" marL="457200" rtl="0" algn="just">
              <a:spcBef>
                <a:spcPts val="0"/>
              </a:spcBef>
              <a:spcAft>
                <a:spcPts val="0"/>
              </a:spcAft>
              <a:buNone/>
            </a:pPr>
            <a:r>
              <a:rPr lang="en" sz="1700"/>
              <a:t>  </a:t>
            </a:r>
            <a:r>
              <a:rPr b="1" lang="en" sz="1700"/>
              <a:t>WHERE</a:t>
            </a:r>
            <a:r>
              <a:rPr lang="en" sz="1700"/>
              <a:t> condición;</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t/>
            </a:r>
            <a:endParaRPr sz="1700"/>
          </a:p>
        </p:txBody>
      </p:sp>
      <p:pic>
        <p:nvPicPr>
          <p:cNvPr id="2189" name="Google Shape;2189;p61"/>
          <p:cNvPicPr preferRelativeResize="0"/>
          <p:nvPr/>
        </p:nvPicPr>
        <p:blipFill>
          <a:blip r:embed="rId3">
            <a:alphaModFix/>
          </a:blip>
          <a:stretch>
            <a:fillRect/>
          </a:stretch>
        </p:blipFill>
        <p:spPr>
          <a:xfrm>
            <a:off x="4713850" y="3081175"/>
            <a:ext cx="2921600" cy="164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62"/>
          <p:cNvSpPr txBox="1"/>
          <p:nvPr>
            <p:ph type="title"/>
          </p:nvPr>
        </p:nvSpPr>
        <p:spPr>
          <a:xfrm>
            <a:off x="1902727" y="485625"/>
            <a:ext cx="47277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Operadores Aritméticos</a:t>
            </a:r>
            <a:endParaRPr/>
          </a:p>
        </p:txBody>
      </p:sp>
      <p:sp>
        <p:nvSpPr>
          <p:cNvPr id="2195" name="Google Shape;2195;p62"/>
          <p:cNvSpPr txBox="1"/>
          <p:nvPr>
            <p:ph idx="4" type="subTitle"/>
          </p:nvPr>
        </p:nvSpPr>
        <p:spPr>
          <a:xfrm>
            <a:off x="429000" y="1061625"/>
            <a:ext cx="8286000" cy="3369900"/>
          </a:xfrm>
          <a:prstGeom prst="rect">
            <a:avLst/>
          </a:prstGeom>
        </p:spPr>
        <p:txBody>
          <a:bodyPr anchorCtr="0" anchor="t" bIns="91425" lIns="91425" spcFirstLastPara="1" rIns="91425" wrap="square" tIns="91425">
            <a:noAutofit/>
          </a:bodyPr>
          <a:lstStyle/>
          <a:p>
            <a:pPr indent="-387350" lvl="0" marL="457200" rtl="0" algn="just">
              <a:spcBef>
                <a:spcPts val="0"/>
              </a:spcBef>
              <a:spcAft>
                <a:spcPts val="0"/>
              </a:spcAft>
              <a:buClr>
                <a:schemeClr val="dk1"/>
              </a:buClr>
              <a:buSzPts val="2500"/>
              <a:buChar char="●"/>
            </a:pPr>
            <a:r>
              <a:rPr lang="en" sz="2500">
                <a:solidFill>
                  <a:schemeClr val="dk1"/>
                </a:solidFill>
              </a:rPr>
              <a:t>+ : Operador de suma.</a:t>
            </a:r>
            <a:endParaRPr sz="2500">
              <a:solidFill>
                <a:schemeClr val="dk1"/>
              </a:solidFill>
            </a:endParaRPr>
          </a:p>
          <a:p>
            <a:pPr indent="-387350" lvl="0" marL="457200" rtl="0" algn="just">
              <a:spcBef>
                <a:spcPts val="0"/>
              </a:spcBef>
              <a:spcAft>
                <a:spcPts val="0"/>
              </a:spcAft>
              <a:buClr>
                <a:schemeClr val="dk1"/>
              </a:buClr>
              <a:buSzPts val="2500"/>
              <a:buChar char="●"/>
            </a:pPr>
            <a:r>
              <a:rPr lang="en" sz="2500">
                <a:solidFill>
                  <a:schemeClr val="dk1"/>
                </a:solidFill>
              </a:rPr>
              <a:t>- : Operador de resta.</a:t>
            </a:r>
            <a:endParaRPr sz="2500">
              <a:solidFill>
                <a:schemeClr val="dk1"/>
              </a:solidFill>
            </a:endParaRPr>
          </a:p>
          <a:p>
            <a:pPr indent="-387350" lvl="0" marL="457200" rtl="0" algn="just">
              <a:spcBef>
                <a:spcPts val="0"/>
              </a:spcBef>
              <a:spcAft>
                <a:spcPts val="0"/>
              </a:spcAft>
              <a:buClr>
                <a:schemeClr val="dk1"/>
              </a:buClr>
              <a:buSzPts val="2500"/>
              <a:buChar char="●"/>
            </a:pPr>
            <a:r>
              <a:rPr lang="en" sz="2500">
                <a:solidFill>
                  <a:schemeClr val="dk1"/>
                </a:solidFill>
              </a:rPr>
              <a:t>* : Operador de multiplicación.</a:t>
            </a:r>
            <a:endParaRPr sz="2500">
              <a:solidFill>
                <a:schemeClr val="dk1"/>
              </a:solidFill>
            </a:endParaRPr>
          </a:p>
          <a:p>
            <a:pPr indent="-387350" lvl="0" marL="457200" rtl="0" algn="just">
              <a:spcBef>
                <a:spcPts val="0"/>
              </a:spcBef>
              <a:spcAft>
                <a:spcPts val="0"/>
              </a:spcAft>
              <a:buClr>
                <a:schemeClr val="dk1"/>
              </a:buClr>
              <a:buSzPts val="2500"/>
              <a:buChar char="●"/>
            </a:pPr>
            <a:r>
              <a:rPr lang="en" sz="2500">
                <a:solidFill>
                  <a:schemeClr val="dk1"/>
                </a:solidFill>
              </a:rPr>
              <a:t>/ : Operador de división.</a:t>
            </a:r>
            <a:endParaRPr sz="2500">
              <a:solidFill>
                <a:schemeClr val="dk1"/>
              </a:solidFill>
            </a:endParaRPr>
          </a:p>
          <a:p>
            <a:pPr indent="-387350" lvl="0" marL="457200" rtl="0" algn="just">
              <a:spcBef>
                <a:spcPts val="0"/>
              </a:spcBef>
              <a:spcAft>
                <a:spcPts val="0"/>
              </a:spcAft>
              <a:buClr>
                <a:schemeClr val="dk1"/>
              </a:buClr>
              <a:buSzPts val="2500"/>
              <a:buChar char="●"/>
            </a:pPr>
            <a:r>
              <a:rPr lang="en" sz="2500">
                <a:solidFill>
                  <a:schemeClr val="dk1"/>
                </a:solidFill>
              </a:rPr>
              <a:t>% : Operador de módulo o residuo.</a:t>
            </a:r>
            <a:endParaRPr sz="2500">
              <a:solidFill>
                <a:schemeClr val="dk1"/>
              </a:solidFill>
            </a:endParaRPr>
          </a:p>
          <a:p>
            <a:pPr indent="0" lvl="0" marL="0" rtl="0" algn="just">
              <a:spcBef>
                <a:spcPts val="0"/>
              </a:spcBef>
              <a:spcAft>
                <a:spcPts val="0"/>
              </a:spcAft>
              <a:buNone/>
            </a:pPr>
            <a:r>
              <a:t/>
            </a:r>
            <a:endParaRPr sz="2500">
              <a:solidFill>
                <a:schemeClr val="dk1"/>
              </a:solidFill>
            </a:endParaRPr>
          </a:p>
          <a:p>
            <a:pPr indent="0" lvl="0" marL="0" rtl="0" algn="just">
              <a:spcBef>
                <a:spcPts val="0"/>
              </a:spcBef>
              <a:spcAft>
                <a:spcPts val="0"/>
              </a:spcAft>
              <a:buNone/>
            </a:pPr>
            <a:r>
              <a:rPr lang="en" sz="2500">
                <a:solidFill>
                  <a:schemeClr val="dk1"/>
                </a:solidFill>
              </a:rPr>
              <a:t>Además se podrán utilizar funciones matemáticas.</a:t>
            </a:r>
            <a:endParaRPr sz="2500">
              <a:solidFill>
                <a:schemeClr val="dk1"/>
              </a:solidFill>
            </a:endParaRPr>
          </a:p>
        </p:txBody>
      </p:sp>
      <p:pic>
        <p:nvPicPr>
          <p:cNvPr id="2196" name="Google Shape;2196;p62"/>
          <p:cNvPicPr preferRelativeResize="0"/>
          <p:nvPr/>
        </p:nvPicPr>
        <p:blipFill>
          <a:blip r:embed="rId3">
            <a:alphaModFix/>
          </a:blip>
          <a:stretch>
            <a:fillRect/>
          </a:stretch>
        </p:blipFill>
        <p:spPr>
          <a:xfrm>
            <a:off x="5575500" y="1198100"/>
            <a:ext cx="2465050" cy="2116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63"/>
          <p:cNvSpPr txBox="1"/>
          <p:nvPr>
            <p:ph type="title"/>
          </p:nvPr>
        </p:nvSpPr>
        <p:spPr>
          <a:xfrm>
            <a:off x="834750" y="338325"/>
            <a:ext cx="6285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Función CONCAT</a:t>
            </a:r>
            <a:endParaRPr/>
          </a:p>
        </p:txBody>
      </p:sp>
      <p:sp>
        <p:nvSpPr>
          <p:cNvPr id="2202" name="Google Shape;2202;p63"/>
          <p:cNvSpPr txBox="1"/>
          <p:nvPr>
            <p:ph idx="6" type="subTitle"/>
          </p:nvPr>
        </p:nvSpPr>
        <p:spPr>
          <a:xfrm>
            <a:off x="834750" y="1031150"/>
            <a:ext cx="7623300" cy="3351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Se utiliza para unir cadenas de texto (String).</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CONCAT</a:t>
            </a:r>
            <a:r>
              <a:rPr lang="en" sz="1700"/>
              <a:t>(string1, string2,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pic>
        <p:nvPicPr>
          <p:cNvPr id="2203" name="Google Shape;2203;p63"/>
          <p:cNvPicPr preferRelativeResize="0"/>
          <p:nvPr/>
        </p:nvPicPr>
        <p:blipFill>
          <a:blip r:embed="rId3">
            <a:alphaModFix/>
          </a:blip>
          <a:stretch>
            <a:fillRect/>
          </a:stretch>
        </p:blipFill>
        <p:spPr>
          <a:xfrm>
            <a:off x="3989725" y="1885750"/>
            <a:ext cx="3768500" cy="261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grpSp>
        <p:nvGrpSpPr>
          <p:cNvPr id="1982" name="Google Shape;1982;p37"/>
          <p:cNvGrpSpPr/>
          <p:nvPr/>
        </p:nvGrpSpPr>
        <p:grpSpPr>
          <a:xfrm>
            <a:off x="731650" y="574723"/>
            <a:ext cx="635100" cy="733465"/>
            <a:chOff x="731647" y="573573"/>
            <a:chExt cx="635100" cy="734640"/>
          </a:xfrm>
        </p:grpSpPr>
        <p:grpSp>
          <p:nvGrpSpPr>
            <p:cNvPr id="1983" name="Google Shape;1983;p37"/>
            <p:cNvGrpSpPr/>
            <p:nvPr/>
          </p:nvGrpSpPr>
          <p:grpSpPr>
            <a:xfrm>
              <a:off x="731647" y="573573"/>
              <a:ext cx="635100" cy="635100"/>
              <a:chOff x="917231" y="750460"/>
              <a:chExt cx="635100" cy="635100"/>
            </a:xfrm>
          </p:grpSpPr>
          <p:sp>
            <p:nvSpPr>
              <p:cNvPr id="1984" name="Google Shape;1984;p37"/>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7"/>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37"/>
            <p:cNvGrpSpPr/>
            <p:nvPr/>
          </p:nvGrpSpPr>
          <p:grpSpPr>
            <a:xfrm>
              <a:off x="961679" y="1281213"/>
              <a:ext cx="175013" cy="27000"/>
              <a:chOff x="5662375" y="212375"/>
              <a:chExt cx="175013" cy="27000"/>
            </a:xfrm>
          </p:grpSpPr>
          <p:sp>
            <p:nvSpPr>
              <p:cNvPr id="1987" name="Google Shape;1987;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88" name="Google Shape;1988;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89" name="Google Shape;1989;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90" name="Google Shape;1990;p37"/>
          <p:cNvSpPr txBox="1"/>
          <p:nvPr>
            <p:ph idx="2" type="subTitle"/>
          </p:nvPr>
        </p:nvSpPr>
        <p:spPr>
          <a:xfrm>
            <a:off x="1597674" y="740625"/>
            <a:ext cx="28695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Aprenderá a agrupar valores de varias filas para formar sólo un valor resumido.</a:t>
            </a:r>
            <a:endParaRPr/>
          </a:p>
          <a:p>
            <a:pPr indent="0" lvl="0" marL="0" rtl="0" algn="just">
              <a:spcBef>
                <a:spcPts val="0"/>
              </a:spcBef>
              <a:spcAft>
                <a:spcPts val="0"/>
              </a:spcAft>
              <a:buNone/>
            </a:pPr>
            <a:r>
              <a:t/>
            </a:r>
            <a:endParaRPr/>
          </a:p>
        </p:txBody>
      </p:sp>
      <p:sp>
        <p:nvSpPr>
          <p:cNvPr id="1991" name="Google Shape;1991;p37"/>
          <p:cNvSpPr txBox="1"/>
          <p:nvPr>
            <p:ph idx="1" type="subTitle"/>
          </p:nvPr>
        </p:nvSpPr>
        <p:spPr>
          <a:xfrm>
            <a:off x="1597674" y="356625"/>
            <a:ext cx="28695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Funciones de Agregación</a:t>
            </a:r>
            <a:endParaRPr/>
          </a:p>
          <a:p>
            <a:pPr indent="0" lvl="0" marL="0" rtl="0" algn="l">
              <a:lnSpc>
                <a:spcPct val="115000"/>
              </a:lnSpc>
              <a:spcBef>
                <a:spcPts val="0"/>
              </a:spcBef>
              <a:spcAft>
                <a:spcPts val="0"/>
              </a:spcAft>
              <a:buNone/>
            </a:pPr>
            <a:r>
              <a:t/>
            </a:r>
            <a:endParaRPr/>
          </a:p>
        </p:txBody>
      </p:sp>
      <p:sp>
        <p:nvSpPr>
          <p:cNvPr id="1992" name="Google Shape;1992;p37"/>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grpSp>
        <p:nvGrpSpPr>
          <p:cNvPr id="1993" name="Google Shape;1993;p37"/>
          <p:cNvGrpSpPr/>
          <p:nvPr/>
        </p:nvGrpSpPr>
        <p:grpSpPr>
          <a:xfrm>
            <a:off x="731650" y="1745998"/>
            <a:ext cx="635100" cy="733465"/>
            <a:chOff x="731647" y="573573"/>
            <a:chExt cx="635100" cy="734640"/>
          </a:xfrm>
        </p:grpSpPr>
        <p:grpSp>
          <p:nvGrpSpPr>
            <p:cNvPr id="1994" name="Google Shape;1994;p37"/>
            <p:cNvGrpSpPr/>
            <p:nvPr/>
          </p:nvGrpSpPr>
          <p:grpSpPr>
            <a:xfrm>
              <a:off x="731647" y="573573"/>
              <a:ext cx="635100" cy="635100"/>
              <a:chOff x="917231" y="750460"/>
              <a:chExt cx="635100" cy="635100"/>
            </a:xfrm>
          </p:grpSpPr>
          <p:sp>
            <p:nvSpPr>
              <p:cNvPr id="1995" name="Google Shape;1995;p37"/>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7"/>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37"/>
            <p:cNvGrpSpPr/>
            <p:nvPr/>
          </p:nvGrpSpPr>
          <p:grpSpPr>
            <a:xfrm>
              <a:off x="961679" y="1281213"/>
              <a:ext cx="175013" cy="27000"/>
              <a:chOff x="5662375" y="212375"/>
              <a:chExt cx="175013" cy="27000"/>
            </a:xfrm>
          </p:grpSpPr>
          <p:sp>
            <p:nvSpPr>
              <p:cNvPr id="1998" name="Google Shape;1998;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99" name="Google Shape;1999;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00" name="Google Shape;2000;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001" name="Google Shape;2001;p37"/>
          <p:cNvSpPr txBox="1"/>
          <p:nvPr>
            <p:ph idx="9" type="title"/>
          </p:nvPr>
        </p:nvSpPr>
        <p:spPr>
          <a:xfrm>
            <a:off x="820591" y="1881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002" name="Google Shape;2002;p37"/>
          <p:cNvSpPr txBox="1"/>
          <p:nvPr>
            <p:ph idx="1" type="subTitle"/>
          </p:nvPr>
        </p:nvSpPr>
        <p:spPr>
          <a:xfrm>
            <a:off x="1664149" y="1746000"/>
            <a:ext cx="28695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Procedimientos Almacenados</a:t>
            </a:r>
            <a:endParaRPr/>
          </a:p>
          <a:p>
            <a:pPr indent="0" lvl="0" marL="0" rtl="0" algn="l">
              <a:lnSpc>
                <a:spcPct val="115000"/>
              </a:lnSpc>
              <a:spcBef>
                <a:spcPts val="0"/>
              </a:spcBef>
              <a:spcAft>
                <a:spcPts val="0"/>
              </a:spcAft>
              <a:buNone/>
            </a:pPr>
            <a:r>
              <a:t/>
            </a:r>
            <a:endParaRPr/>
          </a:p>
        </p:txBody>
      </p:sp>
      <p:sp>
        <p:nvSpPr>
          <p:cNvPr id="2003" name="Google Shape;2003;p37"/>
          <p:cNvSpPr txBox="1"/>
          <p:nvPr>
            <p:ph idx="2" type="subTitle"/>
          </p:nvPr>
        </p:nvSpPr>
        <p:spPr>
          <a:xfrm>
            <a:off x="1664149" y="2130000"/>
            <a:ext cx="2869500" cy="576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Se utilizarán conocimientos adquiridos en el curso para realizar funciones en la base de datos.</a:t>
            </a:r>
            <a:endParaRPr/>
          </a:p>
          <a:p>
            <a:pPr indent="0" lvl="0" marL="0" rtl="0" algn="just">
              <a:spcBef>
                <a:spcPts val="0"/>
              </a:spcBef>
              <a:spcAft>
                <a:spcPts val="0"/>
              </a:spcAft>
              <a:buNone/>
            </a:pPr>
            <a:r>
              <a:t/>
            </a:r>
            <a:endParaRPr/>
          </a:p>
        </p:txBody>
      </p:sp>
      <p:grpSp>
        <p:nvGrpSpPr>
          <p:cNvPr id="2004" name="Google Shape;2004;p37"/>
          <p:cNvGrpSpPr/>
          <p:nvPr/>
        </p:nvGrpSpPr>
        <p:grpSpPr>
          <a:xfrm>
            <a:off x="724875" y="3494223"/>
            <a:ext cx="635100" cy="733465"/>
            <a:chOff x="731647" y="573573"/>
            <a:chExt cx="635100" cy="734640"/>
          </a:xfrm>
        </p:grpSpPr>
        <p:grpSp>
          <p:nvGrpSpPr>
            <p:cNvPr id="2005" name="Google Shape;2005;p37"/>
            <p:cNvGrpSpPr/>
            <p:nvPr/>
          </p:nvGrpSpPr>
          <p:grpSpPr>
            <a:xfrm>
              <a:off x="731647" y="573573"/>
              <a:ext cx="635100" cy="635100"/>
              <a:chOff x="917231" y="750460"/>
              <a:chExt cx="635100" cy="635100"/>
            </a:xfrm>
          </p:grpSpPr>
          <p:sp>
            <p:nvSpPr>
              <p:cNvPr id="2006" name="Google Shape;2006;p37"/>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7"/>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37"/>
            <p:cNvGrpSpPr/>
            <p:nvPr/>
          </p:nvGrpSpPr>
          <p:grpSpPr>
            <a:xfrm>
              <a:off x="961679" y="1281213"/>
              <a:ext cx="175013" cy="27000"/>
              <a:chOff x="5662375" y="212375"/>
              <a:chExt cx="175013" cy="27000"/>
            </a:xfrm>
          </p:grpSpPr>
          <p:sp>
            <p:nvSpPr>
              <p:cNvPr id="2009" name="Google Shape;2009;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10" name="Google Shape;2010;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11" name="Google Shape;2011;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012" name="Google Shape;2012;p37"/>
          <p:cNvSpPr txBox="1"/>
          <p:nvPr>
            <p:ph idx="9" type="title"/>
          </p:nvPr>
        </p:nvSpPr>
        <p:spPr>
          <a:xfrm>
            <a:off x="820591" y="3634614"/>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2013" name="Google Shape;2013;p37"/>
          <p:cNvSpPr txBox="1"/>
          <p:nvPr/>
        </p:nvSpPr>
        <p:spPr>
          <a:xfrm>
            <a:off x="1664150" y="35193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accent1"/>
                </a:solidFill>
                <a:latin typeface="Barlow Semi Condensed Medium"/>
                <a:ea typeface="Barlow Semi Condensed Medium"/>
                <a:cs typeface="Barlow Semi Condensed Medium"/>
                <a:sym typeface="Barlow Semi Condensed Medium"/>
              </a:rPr>
              <a:t>Transacciones</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014" name="Google Shape;2014;p37"/>
          <p:cNvSpPr txBox="1"/>
          <p:nvPr/>
        </p:nvSpPr>
        <p:spPr>
          <a:xfrm>
            <a:off x="1664150" y="3895125"/>
            <a:ext cx="30000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Se entenderá como funciona una transacción entre tablas en una base de datos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64"/>
          <p:cNvSpPr txBox="1"/>
          <p:nvPr>
            <p:ph type="title"/>
          </p:nvPr>
        </p:nvSpPr>
        <p:spPr>
          <a:xfrm>
            <a:off x="638324" y="338325"/>
            <a:ext cx="6751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Funciones con cadenas, fechas y números</a:t>
            </a:r>
            <a:endParaRPr/>
          </a:p>
        </p:txBody>
      </p:sp>
      <p:sp>
        <p:nvSpPr>
          <p:cNvPr id="2209" name="Google Shape;2209;p64"/>
          <p:cNvSpPr txBox="1"/>
          <p:nvPr>
            <p:ph idx="13" type="subTitle"/>
          </p:nvPr>
        </p:nvSpPr>
        <p:spPr>
          <a:xfrm>
            <a:off x="638325" y="1031175"/>
            <a:ext cx="7328700" cy="33513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b="1" lang="en" sz="1700"/>
              <a:t>LEFT: </a:t>
            </a:r>
            <a:r>
              <a:rPr lang="en" sz="1700"/>
              <a:t>Extraé el número de </a:t>
            </a:r>
            <a:r>
              <a:rPr lang="en" sz="1700"/>
              <a:t>caracteres</a:t>
            </a:r>
            <a:r>
              <a:rPr lang="en" sz="1700"/>
              <a:t> que se indiquen, dentro de una cadena.</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b="1" lang="en" sz="1700"/>
              <a:t>LEFT </a:t>
            </a:r>
            <a:r>
              <a:rPr lang="en" sz="1700"/>
              <a:t>(cadena, número_de_caracteres)</a:t>
            </a:r>
            <a:endParaRPr sz="1700"/>
          </a:p>
          <a:p>
            <a:pPr indent="0" lvl="0" marL="457200" rtl="0" algn="just">
              <a:spcBef>
                <a:spcPts val="0"/>
              </a:spcBef>
              <a:spcAft>
                <a:spcPts val="0"/>
              </a:spcAft>
              <a:buNone/>
            </a:pPr>
            <a:r>
              <a:t/>
            </a:r>
            <a:endParaRPr sz="1700"/>
          </a:p>
          <a:p>
            <a:pPr indent="-336550" lvl="0" marL="457200" rtl="0" algn="just">
              <a:spcBef>
                <a:spcPts val="0"/>
              </a:spcBef>
              <a:spcAft>
                <a:spcPts val="0"/>
              </a:spcAft>
              <a:buSzPts val="1700"/>
              <a:buChar char="●"/>
            </a:pPr>
            <a:r>
              <a:rPr b="1" lang="en" sz="1700"/>
              <a:t>DATE_FORMAT: </a:t>
            </a:r>
            <a:r>
              <a:rPr lang="en" sz="1700"/>
              <a:t>Da forma a las columnas de tipo fecha.</a:t>
            </a:r>
            <a:endParaRPr sz="1700"/>
          </a:p>
          <a:p>
            <a:pPr indent="0" lvl="0" marL="914400" rtl="0" algn="just">
              <a:spcBef>
                <a:spcPts val="0"/>
              </a:spcBef>
              <a:spcAft>
                <a:spcPts val="0"/>
              </a:spcAft>
              <a:buNone/>
            </a:pPr>
            <a:r>
              <a:t/>
            </a:r>
            <a:endParaRPr sz="1700"/>
          </a:p>
          <a:p>
            <a:pPr indent="0" lvl="0" marL="0" rtl="0" algn="just">
              <a:spcBef>
                <a:spcPts val="0"/>
              </a:spcBef>
              <a:spcAft>
                <a:spcPts val="0"/>
              </a:spcAft>
              <a:buNone/>
            </a:pPr>
            <a:r>
              <a:rPr b="1" lang="en" sz="1700"/>
              <a:t>          DATE_FORMAT </a:t>
            </a:r>
            <a:r>
              <a:rPr lang="en" sz="1700"/>
              <a:t>(fecha, formato_de_cadena)</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b="1" lang="en" sz="1700"/>
              <a:t>ROUND: </a:t>
            </a:r>
            <a:r>
              <a:rPr lang="en" sz="1700"/>
              <a:t>Función para dar formato respecto al redondeo a datos numéricos.</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b="1" lang="en" sz="1700"/>
              <a:t>ROUND </a:t>
            </a:r>
            <a:r>
              <a:rPr lang="en" sz="1700"/>
              <a:t>(número[, número_de_decimales])</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65"/>
          <p:cNvSpPr txBox="1"/>
          <p:nvPr>
            <p:ph type="title"/>
          </p:nvPr>
        </p:nvSpPr>
        <p:spPr>
          <a:xfrm>
            <a:off x="1522425" y="411975"/>
            <a:ext cx="58311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Operadores de Comparación</a:t>
            </a:r>
            <a:endParaRPr/>
          </a:p>
        </p:txBody>
      </p:sp>
      <p:sp>
        <p:nvSpPr>
          <p:cNvPr id="2215" name="Google Shape;2215;p65"/>
          <p:cNvSpPr txBox="1"/>
          <p:nvPr>
            <p:ph idx="13" type="subTitle"/>
          </p:nvPr>
        </p:nvSpPr>
        <p:spPr>
          <a:xfrm>
            <a:off x="356000" y="987975"/>
            <a:ext cx="7991400" cy="35907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t>= : Igualdad</a:t>
            </a:r>
            <a:endParaRPr sz="2000"/>
          </a:p>
          <a:p>
            <a:pPr indent="-355600" lvl="0" marL="457200" rtl="0" algn="just">
              <a:spcBef>
                <a:spcPts val="0"/>
              </a:spcBef>
              <a:spcAft>
                <a:spcPts val="0"/>
              </a:spcAft>
              <a:buSzPts val="2000"/>
              <a:buChar char="●"/>
            </a:pPr>
            <a:r>
              <a:rPr lang="en" sz="2000"/>
              <a:t>&lt;&gt; : Diferente de.</a:t>
            </a:r>
            <a:endParaRPr sz="2000"/>
          </a:p>
          <a:p>
            <a:pPr indent="-355600" lvl="0" marL="457200" rtl="0" algn="just">
              <a:spcBef>
                <a:spcPts val="0"/>
              </a:spcBef>
              <a:spcAft>
                <a:spcPts val="0"/>
              </a:spcAft>
              <a:buSzPts val="2000"/>
              <a:buChar char="●"/>
            </a:pPr>
            <a:r>
              <a:rPr lang="en" sz="2000"/>
              <a:t>&lt; : Menor que.</a:t>
            </a:r>
            <a:endParaRPr sz="2000"/>
          </a:p>
          <a:p>
            <a:pPr indent="-355600" lvl="0" marL="457200" rtl="0" algn="just">
              <a:spcBef>
                <a:spcPts val="0"/>
              </a:spcBef>
              <a:spcAft>
                <a:spcPts val="0"/>
              </a:spcAft>
              <a:buSzPts val="2000"/>
              <a:buChar char="●"/>
            </a:pPr>
            <a:r>
              <a:rPr lang="en" sz="2000"/>
              <a:t>&gt; : Mayor que.</a:t>
            </a:r>
            <a:endParaRPr sz="2000"/>
          </a:p>
          <a:p>
            <a:pPr indent="-355600" lvl="0" marL="457200" rtl="0" algn="just">
              <a:spcBef>
                <a:spcPts val="0"/>
              </a:spcBef>
              <a:spcAft>
                <a:spcPts val="0"/>
              </a:spcAft>
              <a:buSzPts val="2000"/>
              <a:buChar char="●"/>
            </a:pPr>
            <a:r>
              <a:rPr lang="en" sz="2000"/>
              <a:t>&lt;= : Menor o igual que.</a:t>
            </a:r>
            <a:endParaRPr sz="2000"/>
          </a:p>
          <a:p>
            <a:pPr indent="-355600" lvl="0" marL="457200" rtl="0" algn="just">
              <a:spcBef>
                <a:spcPts val="0"/>
              </a:spcBef>
              <a:spcAft>
                <a:spcPts val="0"/>
              </a:spcAft>
              <a:buSzPts val="2000"/>
              <a:buChar char="●"/>
            </a:pPr>
            <a:r>
              <a:rPr lang="en" sz="2000"/>
              <a:t>&gt;= : Mayor o igual que.</a:t>
            </a:r>
            <a:endParaRPr sz="2000"/>
          </a:p>
          <a:p>
            <a:pPr indent="-355600" lvl="0" marL="457200" rtl="0" algn="just">
              <a:spcBef>
                <a:spcPts val="0"/>
              </a:spcBef>
              <a:spcAft>
                <a:spcPts val="0"/>
              </a:spcAft>
              <a:buSzPts val="2000"/>
              <a:buChar char="●"/>
            </a:pPr>
            <a:r>
              <a:rPr lang="en" sz="2000"/>
              <a:t>BETWEEN: Compara si un valor se </a:t>
            </a:r>
            <a:r>
              <a:rPr lang="en" sz="2000"/>
              <a:t>encuentra</a:t>
            </a:r>
            <a:r>
              <a:rPr lang="en" sz="2000"/>
              <a:t> dentro de un rango de valores.</a:t>
            </a:r>
            <a:endParaRPr sz="2000"/>
          </a:p>
          <a:p>
            <a:pPr indent="-355600" lvl="0" marL="457200" rtl="0" algn="just">
              <a:spcBef>
                <a:spcPts val="0"/>
              </a:spcBef>
              <a:spcAft>
                <a:spcPts val="0"/>
              </a:spcAft>
              <a:buSzPts val="2000"/>
              <a:buChar char="●"/>
            </a:pPr>
            <a:r>
              <a:rPr lang="en" sz="2000"/>
              <a:t>IN: Compara si un valor se encuentra en una lista de valores.</a:t>
            </a:r>
            <a:endParaRPr sz="2000"/>
          </a:p>
          <a:p>
            <a:pPr indent="-355600" lvl="0" marL="457200" rtl="0" algn="just">
              <a:spcBef>
                <a:spcPts val="0"/>
              </a:spcBef>
              <a:spcAft>
                <a:spcPts val="0"/>
              </a:spcAft>
              <a:buSzPts val="2000"/>
              <a:buChar char="●"/>
            </a:pPr>
            <a:r>
              <a:rPr lang="en" sz="2000"/>
              <a:t>LIKE: Compara si una cadena cumple con un patrón específico.</a:t>
            </a:r>
            <a:endParaRPr sz="2000"/>
          </a:p>
          <a:p>
            <a:pPr indent="-355600" lvl="0" marL="457200" rtl="0" algn="just">
              <a:spcBef>
                <a:spcPts val="0"/>
              </a:spcBef>
              <a:spcAft>
                <a:spcPts val="0"/>
              </a:spcAft>
              <a:buSzPts val="2000"/>
              <a:buChar char="●"/>
            </a:pPr>
            <a:r>
              <a:rPr lang="en" sz="2000"/>
              <a:t>IS NULL: Compara si un valor es nulo o no.</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66"/>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Order By</a:t>
            </a:r>
            <a:endParaRPr/>
          </a:p>
        </p:txBody>
      </p:sp>
      <p:sp>
        <p:nvSpPr>
          <p:cNvPr id="2221" name="Google Shape;2221;p66"/>
          <p:cNvSpPr txBox="1"/>
          <p:nvPr>
            <p:ph idx="13" type="subTitle"/>
          </p:nvPr>
        </p:nvSpPr>
        <p:spPr>
          <a:xfrm>
            <a:off x="319175" y="914325"/>
            <a:ext cx="7647600" cy="346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Se utiliza para especificar cómo se ordenará nuestra información solicitada en una tabla o conjunto de tablas.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SELECT </a:t>
            </a:r>
            <a:r>
              <a:rPr lang="en" sz="1700"/>
              <a:t>column1, column2, ...</a:t>
            </a:r>
            <a:endParaRPr sz="1700"/>
          </a:p>
          <a:p>
            <a:pPr indent="0" lvl="0" marL="0" rtl="0" algn="just">
              <a:spcBef>
                <a:spcPts val="0"/>
              </a:spcBef>
              <a:spcAft>
                <a:spcPts val="0"/>
              </a:spcAft>
              <a:buNone/>
            </a:pPr>
            <a:r>
              <a:rPr b="1" lang="en" sz="1700"/>
              <a:t>FROM</a:t>
            </a:r>
            <a:r>
              <a:rPr lang="en" sz="1700"/>
              <a:t> table_name</a:t>
            </a:r>
            <a:endParaRPr sz="1700"/>
          </a:p>
          <a:p>
            <a:pPr indent="0" lvl="0" marL="0" rtl="0" algn="just">
              <a:spcBef>
                <a:spcPts val="0"/>
              </a:spcBef>
              <a:spcAft>
                <a:spcPts val="0"/>
              </a:spcAft>
              <a:buNone/>
            </a:pPr>
            <a:r>
              <a:rPr b="1" lang="en" sz="1700"/>
              <a:t>ORDER BY</a:t>
            </a:r>
            <a:r>
              <a:rPr lang="en" sz="1700"/>
              <a:t> column1 </a:t>
            </a:r>
            <a:r>
              <a:rPr lang="en" sz="1700">
                <a:solidFill>
                  <a:srgbClr val="FF0000"/>
                </a:solidFill>
              </a:rPr>
              <a:t>[ASC|DESC]</a:t>
            </a:r>
            <a:r>
              <a:rPr lang="en" sz="1700"/>
              <a:t>, column2 </a:t>
            </a:r>
            <a:r>
              <a:rPr lang="en" sz="1700">
                <a:solidFill>
                  <a:srgbClr val="FF0000"/>
                </a:solidFill>
              </a:rPr>
              <a:t>[ASC|DESC]</a:t>
            </a:r>
            <a:r>
              <a:rPr lang="en" sz="1700"/>
              <a:t>,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67"/>
          <p:cNvSpPr txBox="1"/>
          <p:nvPr>
            <p:ph type="title"/>
          </p:nvPr>
        </p:nvSpPr>
        <p:spPr>
          <a:xfrm>
            <a:off x="2820622" y="326053"/>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
            </a:r>
            <a:endParaRPr/>
          </a:p>
        </p:txBody>
      </p:sp>
      <p:sp>
        <p:nvSpPr>
          <p:cNvPr id="2227" name="Google Shape;2227;p67"/>
          <p:cNvSpPr txBox="1"/>
          <p:nvPr>
            <p:ph idx="13" type="subTitle"/>
          </p:nvPr>
        </p:nvSpPr>
        <p:spPr>
          <a:xfrm>
            <a:off x="490375" y="767250"/>
            <a:ext cx="7328700" cy="360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Sirve para poner un límite de cuántos registros se mostrarán en la tabla resultante de hacer un SELECT.</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SELECT</a:t>
            </a:r>
            <a:r>
              <a:rPr lang="en" sz="1700"/>
              <a:t> column1, column2, ...</a:t>
            </a:r>
            <a:endParaRPr sz="1700"/>
          </a:p>
          <a:p>
            <a:pPr indent="0" lvl="0" marL="0" rtl="0" algn="just">
              <a:spcBef>
                <a:spcPts val="0"/>
              </a:spcBef>
              <a:spcAft>
                <a:spcPts val="0"/>
              </a:spcAft>
              <a:buNone/>
            </a:pPr>
            <a:r>
              <a:rPr b="1" lang="en" sz="1700"/>
              <a:t>FROM</a:t>
            </a:r>
            <a:r>
              <a:rPr lang="en" sz="1700"/>
              <a:t> table_name</a:t>
            </a:r>
            <a:endParaRPr sz="1700"/>
          </a:p>
          <a:p>
            <a:pPr indent="0" lvl="0" marL="0" rtl="0" algn="just">
              <a:spcBef>
                <a:spcPts val="0"/>
              </a:spcBef>
              <a:spcAft>
                <a:spcPts val="0"/>
              </a:spcAft>
              <a:buNone/>
            </a:pPr>
            <a:r>
              <a:rPr b="1" lang="en" sz="1700"/>
              <a:t>LIMIT </a:t>
            </a:r>
            <a:r>
              <a:rPr lang="en" sz="1700"/>
              <a:t>[number_of_rows] </a:t>
            </a:r>
            <a:r>
              <a:rPr b="1" lang="en" sz="1700"/>
              <a:t>OFFSET </a:t>
            </a:r>
            <a:r>
              <a:rPr lang="en" sz="1700"/>
              <a:t>[offset_value];</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68"/>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a:t>
            </a:r>
            <a:endParaRPr/>
          </a:p>
        </p:txBody>
      </p:sp>
      <p:sp>
        <p:nvSpPr>
          <p:cNvPr id="2233" name="Google Shape;2233;p68"/>
          <p:cNvSpPr txBox="1"/>
          <p:nvPr>
            <p:ph idx="15" type="subTitle"/>
          </p:nvPr>
        </p:nvSpPr>
        <p:spPr>
          <a:xfrm>
            <a:off x="638350" y="914325"/>
            <a:ext cx="7377600" cy="375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INSERT, no sirve para agregar datos en una tabla de la BD.</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INSERT INTO</a:t>
            </a:r>
            <a:r>
              <a:rPr lang="en" sz="1700"/>
              <a:t> table_name (column1, column2, column3, ...)</a:t>
            </a:r>
            <a:endParaRPr sz="1700"/>
          </a:p>
          <a:p>
            <a:pPr indent="0" lvl="0" marL="0" rtl="0" algn="just">
              <a:spcBef>
                <a:spcPts val="0"/>
              </a:spcBef>
              <a:spcAft>
                <a:spcPts val="0"/>
              </a:spcAft>
              <a:buNone/>
            </a:pPr>
            <a:r>
              <a:rPr b="1" lang="en" sz="1700"/>
              <a:t>VALUES</a:t>
            </a:r>
            <a:r>
              <a:rPr lang="en" sz="1700"/>
              <a:t> (value1, value2, value3,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69"/>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UPDATE</a:t>
            </a:r>
            <a:endParaRPr/>
          </a:p>
        </p:txBody>
      </p:sp>
      <p:sp>
        <p:nvSpPr>
          <p:cNvPr id="2239" name="Google Shape;2239;p69"/>
          <p:cNvSpPr txBox="1"/>
          <p:nvPr>
            <p:ph idx="15" type="subTitle"/>
          </p:nvPr>
        </p:nvSpPr>
        <p:spPr>
          <a:xfrm>
            <a:off x="638350" y="914325"/>
            <a:ext cx="7377600" cy="375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Nos sirve para modificar valores de una tabla dentro de la BD.</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UPDATE </a:t>
            </a:r>
            <a:r>
              <a:rPr lang="en" sz="1700"/>
              <a:t>table_name</a:t>
            </a:r>
            <a:endParaRPr sz="1700"/>
          </a:p>
          <a:p>
            <a:pPr indent="0" lvl="0" marL="0" rtl="0" algn="just">
              <a:spcBef>
                <a:spcPts val="0"/>
              </a:spcBef>
              <a:spcAft>
                <a:spcPts val="0"/>
              </a:spcAft>
              <a:buNone/>
            </a:pPr>
            <a:r>
              <a:rPr b="1" lang="en" sz="1700"/>
              <a:t>SET</a:t>
            </a:r>
            <a:r>
              <a:rPr lang="en" sz="1700"/>
              <a:t> column1 = value1, column2 = value2, ...</a:t>
            </a:r>
            <a:endParaRPr sz="1700"/>
          </a:p>
          <a:p>
            <a:pPr indent="0" lvl="0" marL="0" rtl="0" algn="just">
              <a:spcBef>
                <a:spcPts val="0"/>
              </a:spcBef>
              <a:spcAft>
                <a:spcPts val="0"/>
              </a:spcAft>
              <a:buNone/>
            </a:pPr>
            <a:r>
              <a:rPr b="1" lang="en" sz="1700"/>
              <a:t>WHERE</a:t>
            </a:r>
            <a:r>
              <a:rPr lang="en" sz="1700"/>
              <a:t> condition;</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70"/>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DELETE</a:t>
            </a:r>
            <a:endParaRPr/>
          </a:p>
          <a:p>
            <a:pPr indent="0" lvl="0" marL="0" rtl="0" algn="ctr">
              <a:spcBef>
                <a:spcPts val="0"/>
              </a:spcBef>
              <a:spcAft>
                <a:spcPts val="0"/>
              </a:spcAft>
              <a:buNone/>
            </a:pPr>
            <a:r>
              <a:t/>
            </a:r>
            <a:endParaRPr/>
          </a:p>
        </p:txBody>
      </p:sp>
      <p:sp>
        <p:nvSpPr>
          <p:cNvPr id="2245" name="Google Shape;2245;p70"/>
          <p:cNvSpPr txBox="1"/>
          <p:nvPr>
            <p:ph idx="15" type="subTitle"/>
          </p:nvPr>
        </p:nvSpPr>
        <p:spPr>
          <a:xfrm>
            <a:off x="638350" y="914325"/>
            <a:ext cx="7377600" cy="375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Nos sirve para modificar valores de una tabla dentro de la BD.</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DELETE </a:t>
            </a:r>
            <a:r>
              <a:rPr lang="en" sz="1700"/>
              <a:t>FROM table_name</a:t>
            </a:r>
            <a:endParaRPr sz="1700"/>
          </a:p>
          <a:p>
            <a:pPr indent="0" lvl="0" marL="0" rtl="0" algn="just">
              <a:spcBef>
                <a:spcPts val="0"/>
              </a:spcBef>
              <a:spcAft>
                <a:spcPts val="0"/>
              </a:spcAft>
              <a:buNone/>
            </a:pPr>
            <a:r>
              <a:rPr b="1" lang="en" sz="1700"/>
              <a:t>WHERE </a:t>
            </a:r>
            <a:r>
              <a:rPr lang="en" sz="1700"/>
              <a:t>condition;</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b="1" sz="1700"/>
          </a:p>
          <a:p>
            <a:pPr indent="0" lvl="0" marL="0" rtl="0" algn="just">
              <a:spcBef>
                <a:spcPts val="0"/>
              </a:spcBef>
              <a:spcAft>
                <a:spcPts val="0"/>
              </a:spcAft>
              <a:buNone/>
            </a:pPr>
            <a:r>
              <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71"/>
          <p:cNvSpPr txBox="1"/>
          <p:nvPr/>
        </p:nvSpPr>
        <p:spPr>
          <a:xfrm>
            <a:off x="4073275" y="4800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100">
                <a:solidFill>
                  <a:schemeClr val="dk2"/>
                </a:solidFill>
                <a:latin typeface="Fjalla One"/>
                <a:ea typeface="Fjalla One"/>
                <a:cs typeface="Fjalla One"/>
                <a:sym typeface="Fjalla One"/>
              </a:rPr>
              <a:t>07</a:t>
            </a:r>
            <a:endParaRPr/>
          </a:p>
        </p:txBody>
      </p:sp>
      <p:sp>
        <p:nvSpPr>
          <p:cNvPr id="2251" name="Google Shape;2251;p71"/>
          <p:cNvSpPr txBox="1"/>
          <p:nvPr/>
        </p:nvSpPr>
        <p:spPr>
          <a:xfrm>
            <a:off x="1824200" y="2117700"/>
            <a:ext cx="58428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Manipulación de más de una tabla</a:t>
            </a:r>
            <a:endParaRPr sz="4700">
              <a:solidFill>
                <a:schemeClr val="dk2"/>
              </a:solidFill>
              <a:latin typeface="Fjalla One"/>
              <a:ea typeface="Fjalla One"/>
              <a:cs typeface="Fjalla One"/>
              <a:sym typeface="Fjalla On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72"/>
          <p:cNvSpPr txBox="1"/>
          <p:nvPr>
            <p:ph idx="2" type="subTitle"/>
          </p:nvPr>
        </p:nvSpPr>
        <p:spPr>
          <a:xfrm>
            <a:off x="2674892" y="182853"/>
            <a:ext cx="3133800" cy="5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INNER JOIN</a:t>
            </a:r>
            <a:endParaRPr b="1" sz="2400">
              <a:solidFill>
                <a:schemeClr val="accent1"/>
              </a:solidFill>
              <a:latin typeface="Barlow Semi Condensed"/>
              <a:ea typeface="Barlow Semi Condensed"/>
              <a:cs typeface="Barlow Semi Condensed"/>
              <a:sym typeface="Barlow Semi Condensed"/>
            </a:endParaRPr>
          </a:p>
        </p:txBody>
      </p:sp>
      <p:sp>
        <p:nvSpPr>
          <p:cNvPr id="2257" name="Google Shape;2257;p72"/>
          <p:cNvSpPr txBox="1"/>
          <p:nvPr>
            <p:ph idx="5" type="subTitle"/>
          </p:nvPr>
        </p:nvSpPr>
        <p:spPr>
          <a:xfrm>
            <a:off x="565325" y="720450"/>
            <a:ext cx="7283100" cy="3547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a:t>Esta unión retoma todas las filas de la tabla A que coinciden en la tabla B. Es decir aquellas que están en la tabla A y en la tabla B.</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0" rtl="0" algn="l">
              <a:spcBef>
                <a:spcPts val="0"/>
              </a:spcBef>
              <a:spcAft>
                <a:spcPts val="0"/>
              </a:spcAft>
              <a:buNone/>
            </a:pPr>
            <a:r>
              <a:rPr b="1" lang="en"/>
              <a:t>SELECT </a:t>
            </a:r>
            <a:r>
              <a:rPr lang="en"/>
              <a:t>[columna_1], [columna_2], . . . , [columna_n]</a:t>
            </a:r>
            <a:endParaRPr/>
          </a:p>
          <a:p>
            <a:pPr indent="0" lvl="0" marL="0" rtl="0" algn="l">
              <a:spcBef>
                <a:spcPts val="0"/>
              </a:spcBef>
              <a:spcAft>
                <a:spcPts val="0"/>
              </a:spcAft>
              <a:buNone/>
            </a:pPr>
            <a:r>
              <a:rPr b="1" lang="en"/>
              <a:t>FROM </a:t>
            </a:r>
            <a:r>
              <a:rPr lang="en"/>
              <a:t>Tabla_A </a:t>
            </a:r>
            <a:endParaRPr/>
          </a:p>
          <a:p>
            <a:pPr indent="0" lvl="0" marL="0" rtl="0" algn="l">
              <a:spcBef>
                <a:spcPts val="0"/>
              </a:spcBef>
              <a:spcAft>
                <a:spcPts val="0"/>
              </a:spcAft>
              <a:buNone/>
            </a:pPr>
            <a:r>
              <a:rPr b="1" lang="en"/>
              <a:t>INNER JOIN </a:t>
            </a:r>
            <a:r>
              <a:rPr lang="en"/>
              <a:t>Tabla_B</a:t>
            </a:r>
            <a:endParaRPr/>
          </a:p>
          <a:p>
            <a:pPr indent="0" lvl="0" marL="0" rtl="0" algn="l">
              <a:spcBef>
                <a:spcPts val="0"/>
              </a:spcBef>
              <a:spcAft>
                <a:spcPts val="0"/>
              </a:spcAft>
              <a:buNone/>
            </a:pPr>
            <a:r>
              <a:rPr b="1" lang="en"/>
              <a:t>ON </a:t>
            </a:r>
            <a:r>
              <a:rPr lang="en"/>
              <a:t>Tabla_A.columna_name = Tabla_B.columna_name;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2258" name="Google Shape;2258;p72"/>
          <p:cNvPicPr preferRelativeResize="0"/>
          <p:nvPr/>
        </p:nvPicPr>
        <p:blipFill>
          <a:blip r:embed="rId3">
            <a:alphaModFix/>
          </a:blip>
          <a:stretch>
            <a:fillRect/>
          </a:stretch>
        </p:blipFill>
        <p:spPr>
          <a:xfrm>
            <a:off x="2674900" y="917700"/>
            <a:ext cx="3392175" cy="281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73"/>
          <p:cNvSpPr txBox="1"/>
          <p:nvPr>
            <p:ph idx="2" type="subTitle"/>
          </p:nvPr>
        </p:nvSpPr>
        <p:spPr>
          <a:xfrm>
            <a:off x="2674892" y="182853"/>
            <a:ext cx="3133800" cy="5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LEFT</a:t>
            </a:r>
            <a:r>
              <a:rPr b="1" lang="en" sz="2400">
                <a:latin typeface="Barlow Semi Condensed"/>
                <a:ea typeface="Barlow Semi Condensed"/>
                <a:cs typeface="Barlow Semi Condensed"/>
                <a:sym typeface="Barlow Semi Condensed"/>
              </a:rPr>
              <a:t> JOIN</a:t>
            </a:r>
            <a:endParaRPr b="1" sz="2400">
              <a:solidFill>
                <a:schemeClr val="accent1"/>
              </a:solidFill>
              <a:latin typeface="Barlow Semi Condensed"/>
              <a:ea typeface="Barlow Semi Condensed"/>
              <a:cs typeface="Barlow Semi Condensed"/>
              <a:sym typeface="Barlow Semi Condensed"/>
            </a:endParaRPr>
          </a:p>
        </p:txBody>
      </p:sp>
      <p:sp>
        <p:nvSpPr>
          <p:cNvPr id="2264" name="Google Shape;2264;p73"/>
          <p:cNvSpPr txBox="1"/>
          <p:nvPr>
            <p:ph idx="5" type="subTitle"/>
          </p:nvPr>
        </p:nvSpPr>
        <p:spPr>
          <a:xfrm>
            <a:off x="565325" y="720450"/>
            <a:ext cx="7283100" cy="3547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a:t>Esta consulta retorna todas las filas que están en la tabla A y además si hay coincidencias de filas en la tabla B también va a traer esas filas.</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0" rtl="0" algn="l">
              <a:spcBef>
                <a:spcPts val="0"/>
              </a:spcBef>
              <a:spcAft>
                <a:spcPts val="0"/>
              </a:spcAft>
              <a:buNone/>
            </a:pPr>
            <a:r>
              <a:rPr b="1" lang="en"/>
              <a:t>SELECT </a:t>
            </a:r>
            <a:r>
              <a:rPr lang="en"/>
              <a:t>[columna_1], [columna_2], . . . , [columna_n]</a:t>
            </a:r>
            <a:endParaRPr/>
          </a:p>
          <a:p>
            <a:pPr indent="0" lvl="0" marL="0" rtl="0" algn="l">
              <a:spcBef>
                <a:spcPts val="0"/>
              </a:spcBef>
              <a:spcAft>
                <a:spcPts val="0"/>
              </a:spcAft>
              <a:buNone/>
            </a:pPr>
            <a:r>
              <a:rPr b="1" lang="en"/>
              <a:t>FROM </a:t>
            </a:r>
            <a:r>
              <a:rPr lang="en"/>
              <a:t>Tabla_A </a:t>
            </a:r>
            <a:endParaRPr/>
          </a:p>
          <a:p>
            <a:pPr indent="0" lvl="0" marL="0" rtl="0" algn="l">
              <a:spcBef>
                <a:spcPts val="0"/>
              </a:spcBef>
              <a:spcAft>
                <a:spcPts val="0"/>
              </a:spcAft>
              <a:buNone/>
            </a:pPr>
            <a:r>
              <a:rPr b="1" lang="en"/>
              <a:t>LEFT</a:t>
            </a:r>
            <a:r>
              <a:rPr b="1" lang="en"/>
              <a:t> JOIN </a:t>
            </a:r>
            <a:r>
              <a:rPr lang="en"/>
              <a:t>Tabla_B</a:t>
            </a:r>
            <a:endParaRPr/>
          </a:p>
          <a:p>
            <a:pPr indent="0" lvl="0" marL="0" rtl="0" algn="l">
              <a:spcBef>
                <a:spcPts val="0"/>
              </a:spcBef>
              <a:spcAft>
                <a:spcPts val="0"/>
              </a:spcAft>
              <a:buNone/>
            </a:pPr>
            <a:r>
              <a:rPr b="1" lang="en"/>
              <a:t>ON </a:t>
            </a:r>
            <a:r>
              <a:rPr lang="en"/>
              <a:t>Tabla_A.columna_name = Tabla_B.columna_name;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2265" name="Google Shape;2265;p73"/>
          <p:cNvPicPr preferRelativeResize="0"/>
          <p:nvPr/>
        </p:nvPicPr>
        <p:blipFill>
          <a:blip r:embed="rId3">
            <a:alphaModFix/>
          </a:blip>
          <a:stretch>
            <a:fillRect/>
          </a:stretch>
        </p:blipFill>
        <p:spPr>
          <a:xfrm>
            <a:off x="3336625" y="1297800"/>
            <a:ext cx="3133798" cy="1939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38"/>
          <p:cNvSpPr txBox="1"/>
          <p:nvPr>
            <p:ph type="title"/>
          </p:nvPr>
        </p:nvSpPr>
        <p:spPr>
          <a:xfrm>
            <a:off x="1829050" y="2939825"/>
            <a:ext cx="5331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Introducción a las BD relacionales.</a:t>
            </a:r>
            <a:endParaRPr sz="4700"/>
          </a:p>
          <a:p>
            <a:pPr indent="0" lvl="0" marL="0" rtl="0" algn="l">
              <a:spcBef>
                <a:spcPts val="0"/>
              </a:spcBef>
              <a:spcAft>
                <a:spcPts val="0"/>
              </a:spcAft>
              <a:buNone/>
            </a:pPr>
            <a:r>
              <a:t/>
            </a:r>
            <a:endParaRPr sz="4700"/>
          </a:p>
        </p:txBody>
      </p:sp>
      <p:sp>
        <p:nvSpPr>
          <p:cNvPr id="2020" name="Google Shape;2020;p38"/>
          <p:cNvSpPr txBox="1"/>
          <p:nvPr>
            <p:ph idx="2" type="title"/>
          </p:nvPr>
        </p:nvSpPr>
        <p:spPr>
          <a:xfrm>
            <a:off x="2973225" y="10282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21" name="Google Shape;2021;p38"/>
          <p:cNvSpPr txBox="1"/>
          <p:nvPr>
            <p:ph idx="1" type="subTitle"/>
          </p:nvPr>
        </p:nvSpPr>
        <p:spPr>
          <a:xfrm>
            <a:off x="2973225" y="2999232"/>
            <a:ext cx="32004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Barlow Semi Condensed"/>
              <a:ea typeface="Barlow Semi Condensed"/>
              <a:cs typeface="Barlow Semi Condensed"/>
              <a:sym typeface="Barlow Semi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74"/>
          <p:cNvSpPr txBox="1"/>
          <p:nvPr>
            <p:ph idx="2" type="subTitle"/>
          </p:nvPr>
        </p:nvSpPr>
        <p:spPr>
          <a:xfrm>
            <a:off x="2674892" y="182853"/>
            <a:ext cx="3133800" cy="5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RIGHT</a:t>
            </a:r>
            <a:r>
              <a:rPr b="1" lang="en" sz="2400">
                <a:latin typeface="Barlow Semi Condensed"/>
                <a:ea typeface="Barlow Semi Condensed"/>
                <a:cs typeface="Barlow Semi Condensed"/>
                <a:sym typeface="Barlow Semi Condensed"/>
              </a:rPr>
              <a:t> JOIN</a:t>
            </a:r>
            <a:endParaRPr b="1" sz="2400">
              <a:solidFill>
                <a:schemeClr val="accent1"/>
              </a:solidFill>
              <a:latin typeface="Barlow Semi Condensed"/>
              <a:ea typeface="Barlow Semi Condensed"/>
              <a:cs typeface="Barlow Semi Condensed"/>
              <a:sym typeface="Barlow Semi Condensed"/>
            </a:endParaRPr>
          </a:p>
        </p:txBody>
      </p:sp>
      <p:sp>
        <p:nvSpPr>
          <p:cNvPr id="2271" name="Google Shape;2271;p74"/>
          <p:cNvSpPr txBox="1"/>
          <p:nvPr>
            <p:ph idx="5" type="subTitle"/>
          </p:nvPr>
        </p:nvSpPr>
        <p:spPr>
          <a:xfrm>
            <a:off x="565325" y="720450"/>
            <a:ext cx="7283100" cy="35472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a:t>Esta consulta retorna todas las filas que están en la tabla B y además si hay filas en la tabla A que coinciden también va a traer filas de la tabla A.</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0" rtl="0" algn="l">
              <a:spcBef>
                <a:spcPts val="0"/>
              </a:spcBef>
              <a:spcAft>
                <a:spcPts val="0"/>
              </a:spcAft>
              <a:buNone/>
            </a:pPr>
            <a:r>
              <a:rPr b="1" lang="en"/>
              <a:t>SELECT </a:t>
            </a:r>
            <a:r>
              <a:rPr lang="en"/>
              <a:t>[columna_1], [columna_2], . . . , [columna_n]</a:t>
            </a:r>
            <a:endParaRPr/>
          </a:p>
          <a:p>
            <a:pPr indent="0" lvl="0" marL="0" rtl="0" algn="l">
              <a:spcBef>
                <a:spcPts val="0"/>
              </a:spcBef>
              <a:spcAft>
                <a:spcPts val="0"/>
              </a:spcAft>
              <a:buNone/>
            </a:pPr>
            <a:r>
              <a:rPr b="1" lang="en"/>
              <a:t>FROM </a:t>
            </a:r>
            <a:r>
              <a:rPr lang="en"/>
              <a:t>Tabla_A </a:t>
            </a:r>
            <a:endParaRPr/>
          </a:p>
          <a:p>
            <a:pPr indent="0" lvl="0" marL="0" rtl="0" algn="l">
              <a:spcBef>
                <a:spcPts val="0"/>
              </a:spcBef>
              <a:spcAft>
                <a:spcPts val="0"/>
              </a:spcAft>
              <a:buNone/>
            </a:pPr>
            <a:r>
              <a:rPr b="1" lang="en"/>
              <a:t>RIGHT</a:t>
            </a:r>
            <a:r>
              <a:rPr b="1" lang="en"/>
              <a:t> JOIN </a:t>
            </a:r>
            <a:r>
              <a:rPr lang="en"/>
              <a:t>Tabla_B</a:t>
            </a:r>
            <a:endParaRPr/>
          </a:p>
          <a:p>
            <a:pPr indent="0" lvl="0" marL="0" rtl="0" algn="l">
              <a:spcBef>
                <a:spcPts val="0"/>
              </a:spcBef>
              <a:spcAft>
                <a:spcPts val="0"/>
              </a:spcAft>
              <a:buNone/>
            </a:pPr>
            <a:r>
              <a:rPr b="1" lang="en"/>
              <a:t>ON </a:t>
            </a:r>
            <a:r>
              <a:rPr lang="en"/>
              <a:t>Tabla_A.columna_name = Tabla_B.columna_name;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2272" name="Google Shape;2272;p74"/>
          <p:cNvPicPr preferRelativeResize="0"/>
          <p:nvPr/>
        </p:nvPicPr>
        <p:blipFill>
          <a:blip r:embed="rId3">
            <a:alphaModFix/>
          </a:blip>
          <a:stretch>
            <a:fillRect/>
          </a:stretch>
        </p:blipFill>
        <p:spPr>
          <a:xfrm>
            <a:off x="3243500" y="1388350"/>
            <a:ext cx="2742475" cy="181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75"/>
          <p:cNvSpPr txBox="1"/>
          <p:nvPr/>
        </p:nvSpPr>
        <p:spPr>
          <a:xfrm>
            <a:off x="4073275" y="480050"/>
            <a:ext cx="30000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100">
                <a:solidFill>
                  <a:schemeClr val="dk2"/>
                </a:solidFill>
                <a:latin typeface="Fjalla One"/>
                <a:ea typeface="Fjalla One"/>
                <a:cs typeface="Fjalla One"/>
                <a:sym typeface="Fjalla One"/>
              </a:rPr>
              <a:t>08</a:t>
            </a:r>
            <a:endParaRPr/>
          </a:p>
        </p:txBody>
      </p:sp>
      <p:sp>
        <p:nvSpPr>
          <p:cNvPr id="2278" name="Google Shape;2278;p75"/>
          <p:cNvSpPr txBox="1"/>
          <p:nvPr/>
        </p:nvSpPr>
        <p:spPr>
          <a:xfrm>
            <a:off x="1824200" y="2117700"/>
            <a:ext cx="5842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Subconsultas </a:t>
            </a:r>
            <a:endParaRPr sz="4700">
              <a:solidFill>
                <a:schemeClr val="dk2"/>
              </a:solidFill>
              <a:latin typeface="Fjalla One"/>
              <a:ea typeface="Fjalla One"/>
              <a:cs typeface="Fjalla One"/>
              <a:sym typeface="Fjalla O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76"/>
          <p:cNvSpPr txBox="1"/>
          <p:nvPr>
            <p:ph idx="5" type="subTitle"/>
          </p:nvPr>
        </p:nvSpPr>
        <p:spPr>
          <a:xfrm>
            <a:off x="476650" y="147300"/>
            <a:ext cx="7283100" cy="41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SUBCONSULTAS CORRELACIONADAS.</a:t>
            </a:r>
            <a:endParaRPr b="1" sz="2000"/>
          </a:p>
          <a:p>
            <a:pPr indent="0" lvl="0" marL="457200" rtl="0" algn="just">
              <a:spcBef>
                <a:spcPts val="0"/>
              </a:spcBef>
              <a:spcAft>
                <a:spcPts val="0"/>
              </a:spcAft>
              <a:buNone/>
            </a:pPr>
            <a:r>
              <a:t/>
            </a:r>
            <a:endParaRPr/>
          </a:p>
          <a:p>
            <a:pPr indent="0" lvl="0" marL="457200" rtl="0" algn="just">
              <a:spcBef>
                <a:spcPts val="0"/>
              </a:spcBef>
              <a:spcAft>
                <a:spcPts val="0"/>
              </a:spcAft>
              <a:buNone/>
            </a:pPr>
            <a:r>
              <a:rPr lang="en" sz="1700"/>
              <a:t>Una subconsulta correlacionada es aquella en la que la subconsulta depende de la consulta externa. En otras palabras, la subconsulta utiliza valores de la consulta externa en su cláusula WHERE. La subconsulta se ejecuta para cada fila de la consulta externa y devuelve un conjunto de resultados para cada fila.</a:t>
            </a:r>
            <a:endParaRPr sz="1700"/>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2284" name="Google Shape;2284;p76"/>
          <p:cNvPicPr preferRelativeResize="0"/>
          <p:nvPr/>
        </p:nvPicPr>
        <p:blipFill>
          <a:blip r:embed="rId3">
            <a:alphaModFix/>
          </a:blip>
          <a:stretch>
            <a:fillRect/>
          </a:stretch>
        </p:blipFill>
        <p:spPr>
          <a:xfrm>
            <a:off x="3482575" y="2651525"/>
            <a:ext cx="1973425" cy="1973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77"/>
          <p:cNvSpPr txBox="1"/>
          <p:nvPr>
            <p:ph idx="5" type="subTitle"/>
          </p:nvPr>
        </p:nvSpPr>
        <p:spPr>
          <a:xfrm>
            <a:off x="476650" y="147300"/>
            <a:ext cx="7283100" cy="410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SUBCONSULTAS NO CORRELACIONADAS.</a:t>
            </a:r>
            <a:endParaRPr b="1" sz="2000"/>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sz="1700"/>
          </a:p>
          <a:p>
            <a:pPr indent="0" lvl="0" marL="457200" rtl="0" algn="just">
              <a:spcBef>
                <a:spcPts val="0"/>
              </a:spcBef>
              <a:spcAft>
                <a:spcPts val="0"/>
              </a:spcAft>
              <a:buNone/>
            </a:pPr>
            <a:r>
              <a:rPr lang="en" sz="1700"/>
              <a:t>Es aquella en la que la subconsulta no depende de la consulta externa. En otras palabras, la subconsulta se puede ejecutar de manera independiente y devuelve un conjunto de resultados que se pueden utilizar en la cláusula WHERE de la consulta externa.</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t/>
            </a:r>
            <a:endParaRPr sz="1700"/>
          </a:p>
        </p:txBody>
      </p:sp>
      <p:pic>
        <p:nvPicPr>
          <p:cNvPr id="2290" name="Google Shape;2290;p77"/>
          <p:cNvPicPr preferRelativeResize="0"/>
          <p:nvPr/>
        </p:nvPicPr>
        <p:blipFill>
          <a:blip r:embed="rId3">
            <a:alphaModFix/>
          </a:blip>
          <a:stretch>
            <a:fillRect/>
          </a:stretch>
        </p:blipFill>
        <p:spPr>
          <a:xfrm>
            <a:off x="4179575" y="2307825"/>
            <a:ext cx="3809650" cy="2541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78"/>
          <p:cNvSpPr txBox="1"/>
          <p:nvPr/>
        </p:nvSpPr>
        <p:spPr>
          <a:xfrm>
            <a:off x="4073275" y="480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96" name="Google Shape;2296;p78"/>
          <p:cNvSpPr txBox="1"/>
          <p:nvPr/>
        </p:nvSpPr>
        <p:spPr>
          <a:xfrm>
            <a:off x="1746600" y="1674300"/>
            <a:ext cx="58428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Funciones de Agregación</a:t>
            </a:r>
            <a:endParaRPr sz="4700">
              <a:solidFill>
                <a:schemeClr val="dk2"/>
              </a:solidFill>
              <a:latin typeface="Fjalla One"/>
              <a:ea typeface="Fjalla One"/>
              <a:cs typeface="Fjalla One"/>
              <a:sym typeface="Fjalla On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79"/>
          <p:cNvSpPr txBox="1"/>
          <p:nvPr>
            <p:ph idx="5" type="subTitle"/>
          </p:nvPr>
        </p:nvSpPr>
        <p:spPr>
          <a:xfrm>
            <a:off x="476650" y="709350"/>
            <a:ext cx="7283100" cy="354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Las funciones de agregación nos permiten efectuar operaciones sobre un conjunto de resultados, pero devolviendo un único valor agregado para todos ellos.</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b="1" lang="en"/>
              <a:t>COUNT: </a:t>
            </a:r>
            <a:r>
              <a:rPr lang="en"/>
              <a:t>Devuelve el número total de filas seleccionadas por la consulta.</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b="1" lang="en"/>
              <a:t>MIN: </a:t>
            </a:r>
            <a:r>
              <a:rPr lang="en"/>
              <a:t>Devuelve el valor mínimo del campo que </a:t>
            </a:r>
            <a:r>
              <a:rPr lang="en"/>
              <a:t>especifiquemos</a:t>
            </a:r>
            <a:r>
              <a:rPr lang="en"/>
              <a:t>.</a:t>
            </a:r>
            <a:endParaRPr/>
          </a:p>
          <a:p>
            <a:pPr indent="0" lvl="0" marL="914400" rtl="0" algn="just">
              <a:spcBef>
                <a:spcPts val="0"/>
              </a:spcBef>
              <a:spcAft>
                <a:spcPts val="0"/>
              </a:spcAft>
              <a:buNone/>
            </a:pPr>
            <a:r>
              <a:t/>
            </a:r>
            <a:endParaRPr/>
          </a:p>
          <a:p>
            <a:pPr indent="-317500" lvl="0" marL="457200" rtl="0" algn="just">
              <a:spcBef>
                <a:spcPts val="0"/>
              </a:spcBef>
              <a:spcAft>
                <a:spcPts val="0"/>
              </a:spcAft>
              <a:buSzPts val="1400"/>
              <a:buChar char="●"/>
            </a:pPr>
            <a:r>
              <a:rPr b="1" lang="en"/>
              <a:t>MAX: </a:t>
            </a:r>
            <a:r>
              <a:rPr lang="en"/>
              <a:t>Devuelve el valor máximo del campo que especifiquemos.</a:t>
            </a:r>
            <a:endParaRPr/>
          </a:p>
          <a:p>
            <a:pPr indent="0" lvl="0" marL="1371600" rtl="0" algn="just">
              <a:spcBef>
                <a:spcPts val="0"/>
              </a:spcBef>
              <a:spcAft>
                <a:spcPts val="0"/>
              </a:spcAft>
              <a:buNone/>
            </a:pPr>
            <a:r>
              <a:t/>
            </a:r>
            <a:endParaRPr/>
          </a:p>
          <a:p>
            <a:pPr indent="-317500" lvl="0" marL="457200" rtl="0" algn="just">
              <a:spcBef>
                <a:spcPts val="0"/>
              </a:spcBef>
              <a:spcAft>
                <a:spcPts val="0"/>
              </a:spcAft>
              <a:buSzPts val="1400"/>
              <a:buChar char="●"/>
            </a:pPr>
            <a:r>
              <a:rPr b="1" lang="en"/>
              <a:t>SUM: </a:t>
            </a:r>
            <a:r>
              <a:rPr lang="en"/>
              <a:t>Suma los valores del campo que especifiquemos . Sólo se puede usar en columnas numéricas.</a:t>
            </a:r>
            <a:endParaRPr/>
          </a:p>
          <a:p>
            <a:pPr indent="0" lvl="0" marL="1828800" rtl="0" algn="just">
              <a:spcBef>
                <a:spcPts val="0"/>
              </a:spcBef>
              <a:spcAft>
                <a:spcPts val="0"/>
              </a:spcAft>
              <a:buNone/>
            </a:pPr>
            <a:r>
              <a:t/>
            </a:r>
            <a:endParaRPr/>
          </a:p>
          <a:p>
            <a:pPr indent="-317500" lvl="0" marL="457200" rtl="0" algn="just">
              <a:spcBef>
                <a:spcPts val="0"/>
              </a:spcBef>
              <a:spcAft>
                <a:spcPts val="0"/>
              </a:spcAft>
              <a:buSzPts val="1400"/>
              <a:buChar char="●"/>
            </a:pPr>
            <a:r>
              <a:rPr b="1" lang="en"/>
              <a:t>AVG: </a:t>
            </a:r>
            <a:r>
              <a:rPr lang="en"/>
              <a:t>Devuelve el valor promedio del campo que especifiquemos. Sólo se puede utilizar en columnas numéricas.</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80"/>
          <p:cNvSpPr txBox="1"/>
          <p:nvPr/>
        </p:nvSpPr>
        <p:spPr>
          <a:xfrm>
            <a:off x="4073275" y="480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07" name="Google Shape;2307;p80"/>
          <p:cNvSpPr txBox="1"/>
          <p:nvPr/>
        </p:nvSpPr>
        <p:spPr>
          <a:xfrm>
            <a:off x="1746600" y="1674300"/>
            <a:ext cx="58428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Procedimientos Almacenados</a:t>
            </a:r>
            <a:endParaRPr sz="4700">
              <a:solidFill>
                <a:schemeClr val="dk2"/>
              </a:solidFill>
              <a:latin typeface="Fjalla One"/>
              <a:ea typeface="Fjalla One"/>
              <a:cs typeface="Fjalla One"/>
              <a:sym typeface="Fjalla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81"/>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Vistas (Views)</a:t>
            </a:r>
            <a:endParaRPr/>
          </a:p>
        </p:txBody>
      </p:sp>
      <p:sp>
        <p:nvSpPr>
          <p:cNvPr id="2313" name="Google Shape;2313;p81"/>
          <p:cNvSpPr txBox="1"/>
          <p:nvPr>
            <p:ph idx="5" type="subTitle"/>
          </p:nvPr>
        </p:nvSpPr>
        <p:spPr>
          <a:xfrm>
            <a:off x="257800" y="1031150"/>
            <a:ext cx="7770600" cy="383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Se comportan como tablas virtuales, que sirven para realizar consultas pero no contiene datos reales en sí misma.</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CREATE VIEW</a:t>
            </a:r>
            <a:r>
              <a:rPr lang="en" sz="1700"/>
              <a:t> view_name </a:t>
            </a:r>
            <a:r>
              <a:rPr b="1" lang="en" sz="1700"/>
              <a:t>AS</a:t>
            </a:r>
            <a:endParaRPr b="1" sz="1700"/>
          </a:p>
          <a:p>
            <a:pPr indent="0" lvl="0" marL="0" rtl="0" algn="just">
              <a:spcBef>
                <a:spcPts val="0"/>
              </a:spcBef>
              <a:spcAft>
                <a:spcPts val="0"/>
              </a:spcAft>
              <a:buNone/>
            </a:pPr>
            <a:r>
              <a:rPr b="1" lang="en" sz="1700"/>
              <a:t>SELECT </a:t>
            </a:r>
            <a:r>
              <a:rPr lang="en" sz="1700"/>
              <a:t>column1, column2, ...</a:t>
            </a:r>
            <a:endParaRPr sz="1700"/>
          </a:p>
          <a:p>
            <a:pPr indent="0" lvl="0" marL="0" rtl="0" algn="just">
              <a:spcBef>
                <a:spcPts val="0"/>
              </a:spcBef>
              <a:spcAft>
                <a:spcPts val="0"/>
              </a:spcAft>
              <a:buNone/>
            </a:pPr>
            <a:r>
              <a:rPr b="1" lang="en" sz="1700"/>
              <a:t>FROM </a:t>
            </a:r>
            <a:r>
              <a:rPr lang="en" sz="1700"/>
              <a:t>table_name</a:t>
            </a:r>
            <a:endParaRPr sz="1700"/>
          </a:p>
          <a:p>
            <a:pPr indent="0" lvl="0" marL="0" rtl="0" algn="just">
              <a:spcBef>
                <a:spcPts val="0"/>
              </a:spcBef>
              <a:spcAft>
                <a:spcPts val="0"/>
              </a:spcAft>
              <a:buNone/>
            </a:pPr>
            <a:r>
              <a:rPr b="1" lang="en" sz="1700"/>
              <a:t>WHERE </a:t>
            </a:r>
            <a:r>
              <a:rPr lang="en" sz="1700"/>
              <a:t>condition;</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8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Procedimientos Almacenados</a:t>
            </a:r>
            <a:endParaRPr/>
          </a:p>
        </p:txBody>
      </p:sp>
      <p:sp>
        <p:nvSpPr>
          <p:cNvPr id="2319" name="Google Shape;2319;p82"/>
          <p:cNvSpPr txBox="1"/>
          <p:nvPr>
            <p:ph idx="5" type="subTitle"/>
          </p:nvPr>
        </p:nvSpPr>
        <p:spPr>
          <a:xfrm>
            <a:off x="441925" y="915475"/>
            <a:ext cx="7942500" cy="390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Es una serie de instrucciones SQL agrupadas.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La sintaxis básica de un procedimiento almacenado es: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CREATE PROCEDURE</a:t>
            </a:r>
            <a:r>
              <a:rPr lang="en" sz="1700"/>
              <a:t> procedure_name</a:t>
            </a:r>
            <a:endParaRPr sz="1700"/>
          </a:p>
          <a:p>
            <a:pPr indent="0" lvl="0" marL="0" rtl="0" algn="just">
              <a:spcBef>
                <a:spcPts val="0"/>
              </a:spcBef>
              <a:spcAft>
                <a:spcPts val="0"/>
              </a:spcAft>
              <a:buNone/>
            </a:pPr>
            <a:r>
              <a:rPr lang="en" sz="1700"/>
              <a:t>    </a:t>
            </a:r>
            <a:r>
              <a:rPr lang="en" sz="1700">
                <a:solidFill>
                  <a:srgbClr val="FF0000"/>
                </a:solidFill>
              </a:rPr>
              <a:t>@param1 </a:t>
            </a:r>
            <a:r>
              <a:rPr lang="en" sz="1700"/>
              <a:t>datatype = default_value,</a:t>
            </a:r>
            <a:endParaRPr sz="1700"/>
          </a:p>
          <a:p>
            <a:pPr indent="0" lvl="0" marL="0" rtl="0" algn="just">
              <a:spcBef>
                <a:spcPts val="0"/>
              </a:spcBef>
              <a:spcAft>
                <a:spcPts val="0"/>
              </a:spcAft>
              <a:buNone/>
            </a:pPr>
            <a:r>
              <a:rPr lang="en" sz="1700"/>
              <a:t>    </a:t>
            </a:r>
            <a:r>
              <a:rPr lang="en" sz="1700">
                <a:solidFill>
                  <a:srgbClr val="FF0000"/>
                </a:solidFill>
              </a:rPr>
              <a:t>@param2</a:t>
            </a:r>
            <a:r>
              <a:rPr lang="en" sz="1700"/>
              <a:t> datatype = default_value,</a:t>
            </a:r>
            <a:endParaRPr sz="1700"/>
          </a:p>
          <a:p>
            <a:pPr indent="0" lvl="0" marL="0" rtl="0" algn="just">
              <a:spcBef>
                <a:spcPts val="0"/>
              </a:spcBef>
              <a:spcAft>
                <a:spcPts val="0"/>
              </a:spcAft>
              <a:buNone/>
            </a:pPr>
            <a:r>
              <a:rPr lang="en" sz="1700"/>
              <a:t>    ...</a:t>
            </a:r>
            <a:endParaRPr sz="1700"/>
          </a:p>
          <a:p>
            <a:pPr indent="0" lvl="0" marL="0" rtl="0" algn="just">
              <a:spcBef>
                <a:spcPts val="0"/>
              </a:spcBef>
              <a:spcAft>
                <a:spcPts val="0"/>
              </a:spcAft>
              <a:buNone/>
            </a:pPr>
            <a:r>
              <a:rPr b="1" lang="en" sz="1700"/>
              <a:t>AS</a:t>
            </a:r>
            <a:endParaRPr b="1" sz="1700"/>
          </a:p>
          <a:p>
            <a:pPr indent="0" lvl="0" marL="0" rtl="0" algn="just">
              <a:spcBef>
                <a:spcPts val="0"/>
              </a:spcBef>
              <a:spcAft>
                <a:spcPts val="0"/>
              </a:spcAft>
              <a:buNone/>
            </a:pPr>
            <a:r>
              <a:rPr b="1" lang="en" sz="1700"/>
              <a:t>BEGIN</a:t>
            </a:r>
            <a:endParaRPr b="1" sz="1700"/>
          </a:p>
          <a:p>
            <a:pPr indent="0" lvl="0" marL="0" rtl="0" algn="just">
              <a:spcBef>
                <a:spcPts val="0"/>
              </a:spcBef>
              <a:spcAft>
                <a:spcPts val="0"/>
              </a:spcAft>
              <a:buNone/>
            </a:pPr>
            <a:r>
              <a:rPr lang="en" sz="1700"/>
              <a:t>    -- cuerpo del procedimiento almacenado</a:t>
            </a:r>
            <a:endParaRPr sz="1700"/>
          </a:p>
          <a:p>
            <a:pPr indent="0" lvl="0" marL="0" rtl="0" algn="just">
              <a:spcBef>
                <a:spcPts val="0"/>
              </a:spcBef>
              <a:spcAft>
                <a:spcPts val="0"/>
              </a:spcAft>
              <a:buNone/>
            </a:pPr>
            <a:r>
              <a:rPr b="1" lang="en" sz="1700"/>
              <a:t>END</a:t>
            </a:r>
            <a:endParaRPr b="1"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83"/>
          <p:cNvSpPr txBox="1"/>
          <p:nvPr>
            <p:ph idx="5" type="subTitle"/>
          </p:nvPr>
        </p:nvSpPr>
        <p:spPr>
          <a:xfrm>
            <a:off x="405100" y="405100"/>
            <a:ext cx="7623300" cy="430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Una vez creado el procedimiento almacenado, se puede ejecutar utilizando el siguiente comando:</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EXEC </a:t>
            </a:r>
            <a:r>
              <a:rPr lang="en" sz="1700"/>
              <a:t>procedure_name @param1 = value1, @param2 = value2,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9"/>
          <p:cNvSpPr txBox="1"/>
          <p:nvPr>
            <p:ph type="title"/>
          </p:nvPr>
        </p:nvSpPr>
        <p:spPr>
          <a:xfrm>
            <a:off x="1989753" y="127974"/>
            <a:ext cx="4809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Definiciones:</a:t>
            </a:r>
            <a:endParaRPr/>
          </a:p>
        </p:txBody>
      </p:sp>
      <p:sp>
        <p:nvSpPr>
          <p:cNvPr id="2027" name="Google Shape;2027;p39"/>
          <p:cNvSpPr txBox="1"/>
          <p:nvPr>
            <p:ph idx="1" type="subTitle"/>
          </p:nvPr>
        </p:nvSpPr>
        <p:spPr>
          <a:xfrm>
            <a:off x="1030925" y="703975"/>
            <a:ext cx="7238400" cy="4262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Barlow Semi Condensed"/>
              <a:buChar char="-"/>
            </a:pPr>
            <a:r>
              <a:rPr lang="en" sz="1600"/>
              <a:t>Sistemas de información: Es un conjunto de elementos ordenadamente relacionados entre sí de acuerdo a ciertas reglas, que aportan a la organización a la que le sirve la información para cumplir ciertos fines.</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0" lvl="0" marL="0" rtl="0" algn="just">
              <a:spcBef>
                <a:spcPts val="0"/>
              </a:spcBef>
              <a:spcAft>
                <a:spcPts val="0"/>
              </a:spcAft>
              <a:buNone/>
            </a:pPr>
            <a:r>
              <a:t/>
            </a:r>
            <a:endParaRPr sz="1600"/>
          </a:p>
          <a:p>
            <a:pPr indent="-330200" lvl="0" marL="457200" rtl="0" algn="just">
              <a:spcBef>
                <a:spcPts val="0"/>
              </a:spcBef>
              <a:spcAft>
                <a:spcPts val="0"/>
              </a:spcAft>
              <a:buSzPts val="1600"/>
              <a:buChar char="-"/>
            </a:pPr>
            <a:r>
              <a:rPr lang="en" sz="1600"/>
              <a:t>Base de datos: Es una colección estructurada de datos.</a:t>
            </a:r>
            <a:endParaRPr sz="1600"/>
          </a:p>
          <a:p>
            <a:pPr indent="0" lvl="0" marL="457200" rtl="0" algn="just">
              <a:spcBef>
                <a:spcPts val="0"/>
              </a:spcBef>
              <a:spcAft>
                <a:spcPts val="0"/>
              </a:spcAft>
              <a:buNone/>
            </a:pPr>
            <a:r>
              <a:t/>
            </a:r>
            <a:endParaRPr sz="1600"/>
          </a:p>
          <a:p>
            <a:pPr indent="0" lvl="0" marL="457200" rtl="0" algn="just">
              <a:spcBef>
                <a:spcPts val="0"/>
              </a:spcBef>
              <a:spcAft>
                <a:spcPts val="0"/>
              </a:spcAft>
              <a:buNone/>
            </a:pPr>
            <a:r>
              <a:t/>
            </a:r>
            <a:endParaRPr sz="1600"/>
          </a:p>
        </p:txBody>
      </p:sp>
      <p:pic>
        <p:nvPicPr>
          <p:cNvPr id="2028" name="Google Shape;2028;p39"/>
          <p:cNvPicPr preferRelativeResize="0"/>
          <p:nvPr/>
        </p:nvPicPr>
        <p:blipFill>
          <a:blip r:embed="rId3">
            <a:alphaModFix/>
          </a:blip>
          <a:stretch>
            <a:fillRect/>
          </a:stretch>
        </p:blipFill>
        <p:spPr>
          <a:xfrm>
            <a:off x="1030925" y="1587974"/>
            <a:ext cx="1778550" cy="1360676"/>
          </a:xfrm>
          <a:prstGeom prst="rect">
            <a:avLst/>
          </a:prstGeom>
          <a:noFill/>
          <a:ln>
            <a:noFill/>
          </a:ln>
        </p:spPr>
      </p:pic>
      <p:pic>
        <p:nvPicPr>
          <p:cNvPr id="2029" name="Google Shape;2029;p39"/>
          <p:cNvPicPr preferRelativeResize="0"/>
          <p:nvPr/>
        </p:nvPicPr>
        <p:blipFill>
          <a:blip r:embed="rId4">
            <a:alphaModFix/>
          </a:blip>
          <a:stretch>
            <a:fillRect/>
          </a:stretch>
        </p:blipFill>
        <p:spPr>
          <a:xfrm>
            <a:off x="3492550" y="1587975"/>
            <a:ext cx="2150600" cy="1360675"/>
          </a:xfrm>
          <a:prstGeom prst="rect">
            <a:avLst/>
          </a:prstGeom>
          <a:noFill/>
          <a:ln>
            <a:noFill/>
          </a:ln>
        </p:spPr>
      </p:pic>
      <p:pic>
        <p:nvPicPr>
          <p:cNvPr id="2030" name="Google Shape;2030;p39"/>
          <p:cNvPicPr preferRelativeResize="0"/>
          <p:nvPr/>
        </p:nvPicPr>
        <p:blipFill>
          <a:blip r:embed="rId5">
            <a:alphaModFix/>
          </a:blip>
          <a:stretch>
            <a:fillRect/>
          </a:stretch>
        </p:blipFill>
        <p:spPr>
          <a:xfrm>
            <a:off x="5733700" y="1587975"/>
            <a:ext cx="2613399" cy="1360675"/>
          </a:xfrm>
          <a:prstGeom prst="rect">
            <a:avLst/>
          </a:prstGeom>
          <a:noFill/>
          <a:ln>
            <a:noFill/>
          </a:ln>
        </p:spPr>
      </p:pic>
      <p:pic>
        <p:nvPicPr>
          <p:cNvPr id="2031" name="Google Shape;2031;p39"/>
          <p:cNvPicPr preferRelativeResize="0"/>
          <p:nvPr/>
        </p:nvPicPr>
        <p:blipFill>
          <a:blip r:embed="rId6">
            <a:alphaModFix/>
          </a:blip>
          <a:stretch>
            <a:fillRect/>
          </a:stretch>
        </p:blipFill>
        <p:spPr>
          <a:xfrm>
            <a:off x="1030925" y="3270100"/>
            <a:ext cx="3350176" cy="1784700"/>
          </a:xfrm>
          <a:prstGeom prst="rect">
            <a:avLst/>
          </a:prstGeom>
          <a:noFill/>
          <a:ln>
            <a:noFill/>
          </a:ln>
        </p:spPr>
      </p:pic>
      <p:pic>
        <p:nvPicPr>
          <p:cNvPr id="2032" name="Google Shape;2032;p39"/>
          <p:cNvPicPr preferRelativeResize="0"/>
          <p:nvPr/>
        </p:nvPicPr>
        <p:blipFill>
          <a:blip r:embed="rId7">
            <a:alphaModFix/>
          </a:blip>
          <a:stretch>
            <a:fillRect/>
          </a:stretch>
        </p:blipFill>
        <p:spPr>
          <a:xfrm>
            <a:off x="4720625" y="3270099"/>
            <a:ext cx="2645450" cy="1784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84"/>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Triggers</a:t>
            </a:r>
            <a:endParaRPr/>
          </a:p>
        </p:txBody>
      </p:sp>
      <p:sp>
        <p:nvSpPr>
          <p:cNvPr id="2330" name="Google Shape;2330;p84"/>
          <p:cNvSpPr txBox="1"/>
          <p:nvPr>
            <p:ph idx="5" type="subTitle"/>
          </p:nvPr>
        </p:nvSpPr>
        <p:spPr>
          <a:xfrm>
            <a:off x="650575" y="994325"/>
            <a:ext cx="7758300" cy="39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Son objetos de base de datos que se activan automáticamente en respuesta a ciertos valores, como la inserción, actualización o eliminación de datos en una tabla específica.</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Existen dos tipos de Triggers:</a:t>
            </a:r>
            <a:endParaRPr sz="1700"/>
          </a:p>
          <a:p>
            <a:pPr indent="0" lvl="0" marL="0" rtl="0" algn="just">
              <a:spcBef>
                <a:spcPts val="0"/>
              </a:spcBef>
              <a:spcAft>
                <a:spcPts val="0"/>
              </a:spcAft>
              <a:buNone/>
            </a:pPr>
            <a:r>
              <a:rPr lang="en" sz="1700"/>
              <a:t> </a:t>
            </a:r>
            <a:endParaRPr sz="1700"/>
          </a:p>
          <a:p>
            <a:pPr indent="-336550" lvl="0" marL="457200" rtl="0" algn="just">
              <a:spcBef>
                <a:spcPts val="0"/>
              </a:spcBef>
              <a:spcAft>
                <a:spcPts val="0"/>
              </a:spcAft>
              <a:buSzPts val="1700"/>
              <a:buChar char="●"/>
            </a:pPr>
            <a:r>
              <a:rPr lang="en" sz="1700"/>
              <a:t>Before Triggers: Se ejecutan antes de que se realice la acción en la tabla.</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After Triggers: Se ejecutan después de que se realice la acción en la tabla.</a:t>
            </a:r>
            <a:endParaRPr sz="1700"/>
          </a:p>
          <a:p>
            <a:pPr indent="0" lvl="0" marL="457200" rtl="0" algn="just">
              <a:spcBef>
                <a:spcPts val="0"/>
              </a:spcBef>
              <a:spcAft>
                <a:spcPts val="0"/>
              </a:spcAft>
              <a:buNone/>
            </a:pPr>
            <a:r>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85"/>
          <p:cNvSpPr txBox="1"/>
          <p:nvPr>
            <p:ph idx="5" type="subTitle"/>
          </p:nvPr>
        </p:nvSpPr>
        <p:spPr>
          <a:xfrm>
            <a:off x="355975" y="515575"/>
            <a:ext cx="8077500" cy="418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La sintaxis de un trigger generalmente es así:</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b="1" lang="en" sz="1700"/>
              <a:t>CREATE TRIGGER</a:t>
            </a:r>
            <a:r>
              <a:rPr lang="en" sz="1700"/>
              <a:t> trigger_name</a:t>
            </a:r>
            <a:endParaRPr sz="1700"/>
          </a:p>
          <a:p>
            <a:pPr indent="0" lvl="0" marL="0" rtl="0" algn="just">
              <a:spcBef>
                <a:spcPts val="0"/>
              </a:spcBef>
              <a:spcAft>
                <a:spcPts val="0"/>
              </a:spcAft>
              <a:buNone/>
            </a:pPr>
            <a:r>
              <a:rPr b="1" lang="en" sz="1700"/>
              <a:t>BEFORE/AFTER INSERT/UPDATE/DELETE ON</a:t>
            </a:r>
            <a:r>
              <a:rPr lang="en" sz="1700"/>
              <a:t> table_name</a:t>
            </a:r>
            <a:endParaRPr sz="1700"/>
          </a:p>
          <a:p>
            <a:pPr indent="0" lvl="0" marL="0" rtl="0" algn="just">
              <a:spcBef>
                <a:spcPts val="0"/>
              </a:spcBef>
              <a:spcAft>
                <a:spcPts val="0"/>
              </a:spcAft>
              <a:buNone/>
            </a:pPr>
            <a:r>
              <a:rPr b="1" lang="en" sz="1700"/>
              <a:t>FOR EACH </a:t>
            </a:r>
            <a:r>
              <a:rPr b="1" lang="en" sz="1700">
                <a:solidFill>
                  <a:srgbClr val="FF0000"/>
                </a:solidFill>
              </a:rPr>
              <a:t>ROW</a:t>
            </a:r>
            <a:endParaRPr b="1" sz="1700">
              <a:solidFill>
                <a:srgbClr val="FF0000"/>
              </a:solidFill>
            </a:endParaRPr>
          </a:p>
          <a:p>
            <a:pPr indent="0" lvl="0" marL="0" rtl="0" algn="just">
              <a:spcBef>
                <a:spcPts val="0"/>
              </a:spcBef>
              <a:spcAft>
                <a:spcPts val="0"/>
              </a:spcAft>
              <a:buNone/>
            </a:pPr>
            <a:r>
              <a:rPr b="1" lang="en" sz="1700"/>
              <a:t>BEGIN</a:t>
            </a:r>
            <a:endParaRPr b="1" sz="1700"/>
          </a:p>
          <a:p>
            <a:pPr indent="0" lvl="0" marL="0" rtl="0" algn="just">
              <a:spcBef>
                <a:spcPts val="0"/>
              </a:spcBef>
              <a:spcAft>
                <a:spcPts val="0"/>
              </a:spcAft>
              <a:buNone/>
            </a:pPr>
            <a:r>
              <a:rPr lang="en" sz="1700"/>
              <a:t>-- trigger code here</a:t>
            </a:r>
            <a:endParaRPr sz="1700"/>
          </a:p>
          <a:p>
            <a:pPr indent="0" lvl="0" marL="0" rtl="0" algn="just">
              <a:spcBef>
                <a:spcPts val="0"/>
              </a:spcBef>
              <a:spcAft>
                <a:spcPts val="0"/>
              </a:spcAft>
              <a:buNone/>
            </a:pPr>
            <a:r>
              <a:rPr b="1" lang="en" sz="1700"/>
              <a:t>END</a:t>
            </a:r>
            <a:r>
              <a:rPr lang="en" sz="1700"/>
              <a:t>;</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86"/>
          <p:cNvSpPr txBox="1"/>
          <p:nvPr/>
        </p:nvSpPr>
        <p:spPr>
          <a:xfrm>
            <a:off x="4073275" y="480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41" name="Google Shape;2341;p86"/>
          <p:cNvSpPr txBox="1"/>
          <p:nvPr/>
        </p:nvSpPr>
        <p:spPr>
          <a:xfrm>
            <a:off x="1746600" y="1674300"/>
            <a:ext cx="58428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Transacciones</a:t>
            </a:r>
            <a:endParaRPr sz="4700">
              <a:solidFill>
                <a:schemeClr val="dk2"/>
              </a:solidFill>
              <a:latin typeface="Fjalla One"/>
              <a:ea typeface="Fjalla One"/>
              <a:cs typeface="Fjalla One"/>
              <a:sym typeface="Fjalla On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87"/>
          <p:cNvSpPr txBox="1"/>
          <p:nvPr>
            <p:ph idx="5" type="subTitle"/>
          </p:nvPr>
        </p:nvSpPr>
        <p:spPr>
          <a:xfrm>
            <a:off x="476650" y="282350"/>
            <a:ext cx="7283100" cy="47139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sz="1700"/>
              <a:t>Son una serie de operaciones que se ejecutan como una unidad lógica e indivisible, es decir, si una de las operaciones falla, se deshacen todas las demás operaciones realizadas.</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rPr lang="en" sz="1700"/>
              <a:t>Se realizan mediante las siguientes instrucciones:</a:t>
            </a:r>
            <a:endParaRPr sz="1700"/>
          </a:p>
          <a:p>
            <a:pPr indent="0" lvl="0" marL="45720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START TRANSACTION: Inicia una nueva transacción.</a:t>
            </a:r>
            <a:endParaRPr sz="1700"/>
          </a:p>
          <a:p>
            <a:pPr indent="-336550" lvl="0" marL="457200" rtl="0" algn="just">
              <a:spcBef>
                <a:spcPts val="0"/>
              </a:spcBef>
              <a:spcAft>
                <a:spcPts val="0"/>
              </a:spcAft>
              <a:buSzPts val="1700"/>
              <a:buChar char="●"/>
            </a:pPr>
            <a:r>
              <a:rPr lang="en" sz="1700"/>
              <a:t>COMMIT: Confirma que se realizaron todas las operaciones de la transacción.</a:t>
            </a:r>
            <a:endParaRPr sz="1700"/>
          </a:p>
          <a:p>
            <a:pPr indent="-336550" lvl="0" marL="457200" rtl="0" algn="just">
              <a:spcBef>
                <a:spcPts val="0"/>
              </a:spcBef>
              <a:spcAft>
                <a:spcPts val="0"/>
              </a:spcAft>
              <a:buSzPts val="1700"/>
              <a:buChar char="●"/>
            </a:pPr>
            <a:r>
              <a:rPr lang="en" sz="1700"/>
              <a:t>ROLLBACK: Deshace los cambios realizados en la transacción actual y la finaliza.</a:t>
            </a:r>
            <a:endParaRPr sz="1700"/>
          </a:p>
          <a:p>
            <a:pPr indent="0" lvl="0" marL="0" rtl="0" algn="just">
              <a:spcBef>
                <a:spcPts val="0"/>
              </a:spcBef>
              <a:spcAft>
                <a:spcPts val="0"/>
              </a:spcAft>
              <a:buNone/>
            </a:pPr>
            <a:r>
              <a:t/>
            </a:r>
            <a:endParaRPr sz="1700"/>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88"/>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2" name="Google Shape;2352;p88"/>
          <p:cNvSpPr txBox="1"/>
          <p:nvPr>
            <p:ph idx="1" type="subTitle"/>
          </p:nvPr>
        </p:nvSpPr>
        <p:spPr>
          <a:xfrm>
            <a:off x="5641848" y="2743200"/>
            <a:ext cx="18654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3" name="Google Shape;2353;p88"/>
          <p:cNvSpPr txBox="1"/>
          <p:nvPr>
            <p:ph idx="2" type="subTitle"/>
          </p:nvPr>
        </p:nvSpPr>
        <p:spPr>
          <a:xfrm>
            <a:off x="3639312" y="1636776"/>
            <a:ext cx="18654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4" name="Google Shape;2354;p88"/>
          <p:cNvSpPr txBox="1"/>
          <p:nvPr>
            <p:ph idx="3" type="subTitle"/>
          </p:nvPr>
        </p:nvSpPr>
        <p:spPr>
          <a:xfrm>
            <a:off x="1636776" y="2249424"/>
            <a:ext cx="18654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5" name="Google Shape;2355;p88"/>
          <p:cNvSpPr txBox="1"/>
          <p:nvPr>
            <p:ph idx="4" type="subTitle"/>
          </p:nvPr>
        </p:nvSpPr>
        <p:spPr>
          <a:xfrm>
            <a:off x="5641848" y="3081528"/>
            <a:ext cx="1865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6" name="Google Shape;2356;p88"/>
          <p:cNvSpPr txBox="1"/>
          <p:nvPr>
            <p:ph idx="5" type="subTitle"/>
          </p:nvPr>
        </p:nvSpPr>
        <p:spPr>
          <a:xfrm>
            <a:off x="3639312" y="1975104"/>
            <a:ext cx="1865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57" name="Google Shape;2357;p88"/>
          <p:cNvSpPr txBox="1"/>
          <p:nvPr>
            <p:ph idx="6" type="subTitle"/>
          </p:nvPr>
        </p:nvSpPr>
        <p:spPr>
          <a:xfrm>
            <a:off x="1636776" y="2596896"/>
            <a:ext cx="1865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358" name="Google Shape;2358;p88"/>
          <p:cNvPicPr preferRelativeResize="0"/>
          <p:nvPr/>
        </p:nvPicPr>
        <p:blipFill>
          <a:blip r:embed="rId3">
            <a:alphaModFix/>
          </a:blip>
          <a:stretch>
            <a:fillRect/>
          </a:stretch>
        </p:blipFill>
        <p:spPr>
          <a:xfrm>
            <a:off x="1767700" y="405100"/>
            <a:ext cx="5315349" cy="45542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62" name="Shape 2362"/>
        <p:cNvGrpSpPr/>
        <p:nvPr/>
      </p:nvGrpSpPr>
      <p:grpSpPr>
        <a:xfrm>
          <a:off x="0" y="0"/>
          <a:ext cx="0" cy="0"/>
          <a:chOff x="0" y="0"/>
          <a:chExt cx="0" cy="0"/>
        </a:xfrm>
      </p:grpSpPr>
      <p:sp>
        <p:nvSpPr>
          <p:cNvPr id="2363" name="Google Shape;2363;p89"/>
          <p:cNvSpPr txBox="1"/>
          <p:nvPr>
            <p:ph idx="4294967295" type="title"/>
          </p:nvPr>
        </p:nvSpPr>
        <p:spPr>
          <a:xfrm>
            <a:off x="1048350" y="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900">
                <a:latin typeface="Arial"/>
                <a:ea typeface="Arial"/>
                <a:cs typeface="Arial"/>
                <a:sym typeface="Arial"/>
              </a:rPr>
              <a:t>Referencias</a:t>
            </a:r>
            <a:endParaRPr b="1" sz="2900">
              <a:solidFill>
                <a:srgbClr val="FFFFFF"/>
              </a:solidFill>
              <a:latin typeface="Arial"/>
              <a:ea typeface="Arial"/>
              <a:cs typeface="Arial"/>
              <a:sym typeface="Arial"/>
            </a:endParaRPr>
          </a:p>
        </p:txBody>
      </p:sp>
      <p:sp>
        <p:nvSpPr>
          <p:cNvPr id="2364" name="Google Shape;2364;p89"/>
          <p:cNvSpPr txBox="1"/>
          <p:nvPr/>
        </p:nvSpPr>
        <p:spPr>
          <a:xfrm>
            <a:off x="260600" y="576075"/>
            <a:ext cx="8792100" cy="52335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Char char="-"/>
            </a:pPr>
            <a:r>
              <a:rPr lang="en" sz="1300" u="sng">
                <a:solidFill>
                  <a:schemeClr val="lt1"/>
                </a:solidFill>
                <a:hlinkClick r:id="rId3">
                  <a:extLst>
                    <a:ext uri="{A12FA001-AC4F-418D-AE19-62706E023703}">
                      <ahyp:hlinkClr val="tx"/>
                    </a:ext>
                  </a:extLst>
                </a:hlinkClick>
              </a:rPr>
              <a:t>https://platzi.com/tutoriales/1272-sql-mysql/1564-que-es-ddl-dml-dcl-y-tcl-integridad-referencial/?gclid=Cj0KCQiAsoycBhC6ARIsAPPbeLtXlgGb_HMhCzicV9xAD1NDHZox8685boA7ailA14dvqRo5KQWYfoMaAvXEEALw_wcB&amp;gclsrc=aw.ds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u="sng">
                <a:solidFill>
                  <a:schemeClr val="lt1"/>
                </a:solidFill>
                <a:hlinkClick r:id="rId4">
                  <a:extLst>
                    <a:ext uri="{A12FA001-AC4F-418D-AE19-62706E023703}">
                      <ahyp:hlinkClr val="tx"/>
                    </a:ext>
                  </a:extLst>
                </a:hlinkClick>
              </a:rPr>
              <a:t>https://josejuansanchez.org/bd/unidad-11-teoria/index.html#:~:text=Una%20transacci%C3%B3n%20SQL%20finaliza%20con,permite%20el%20uso%20de%20transacciones</a:t>
            </a:r>
            <a:r>
              <a:rPr lang="en" sz="1300">
                <a:solidFill>
                  <a:schemeClr val="lt1"/>
                </a:solidFill>
              </a:rPr>
              <a:t>).</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u="sng">
                <a:solidFill>
                  <a:schemeClr val="lt1"/>
                </a:solidFill>
                <a:hlinkClick r:id="rId5">
                  <a:extLst>
                    <a:ext uri="{A12FA001-AC4F-418D-AE19-62706E023703}">
                      <ahyp:hlinkClr val="tx"/>
                    </a:ext>
                  </a:extLst>
                </a:hlinkClick>
              </a:rPr>
              <a:t>https://platzi.com/clases/1272-sql-mysql/11100-tipos-de-join/?gclid=Cj0KCQiAsoycBhC6ARIsAPPbeLtcnZEjymcFPWlZP0ml0lCb3KkGEiIUYUWNoVgZH12Rp5AmcuV9QGUaAvVsEALw_wcB&amp;gclsrc=aw.ds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u="sng">
                <a:solidFill>
                  <a:schemeClr val="lt1"/>
                </a:solidFill>
                <a:hlinkClick r:id="rId6">
                  <a:extLst>
                    <a:ext uri="{A12FA001-AC4F-418D-AE19-62706E023703}">
                      <ahyp:hlinkClr val="tx"/>
                    </a:ext>
                  </a:extLst>
                </a:hlinkClick>
              </a:rPr>
              <a:t>https://norvicsoftware.com/subconsulta-en-mysql/</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u="sng">
                <a:solidFill>
                  <a:schemeClr val="lt1"/>
                </a:solidFill>
                <a:hlinkClick r:id="rId7">
                  <a:extLst>
                    <a:ext uri="{A12FA001-AC4F-418D-AE19-62706E023703}">
                      <ahyp:hlinkClr val="tx"/>
                    </a:ext>
                  </a:extLst>
                </a:hlinkClick>
              </a:rPr>
              <a:t>https://www.campusmvp.es/recursos/post/Fundamentos-de-SQL-Agrupaciones-y-funciones-de-agregacion.aspx</a:t>
            </a:r>
            <a:r>
              <a:rPr lang="en" sz="1300">
                <a:solidFill>
                  <a:schemeClr val="lt1"/>
                </a:solidFill>
              </a:rPr>
              <a: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u="sng">
                <a:solidFill>
                  <a:schemeClr val="lt1"/>
                </a:solidFill>
                <a:hlinkClick r:id="rId8">
                  <a:extLst>
                    <a:ext uri="{A12FA001-AC4F-418D-AE19-62706E023703}">
                      <ahyp:hlinkClr val="tx"/>
                    </a:ext>
                  </a:extLst>
                </a:hlinkClick>
              </a:rPr>
              <a:t>https://josejuansanchez.org/bd/unidad-12-teoria/index.html#procedimientos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Giménez, C. M. (n.d.). </a:t>
            </a:r>
            <a:r>
              <a:rPr i="1" lang="en" sz="1300">
                <a:solidFill>
                  <a:schemeClr val="lt1"/>
                </a:solidFill>
              </a:rPr>
              <a:t>Bases de datos relacionales</a:t>
            </a:r>
            <a:r>
              <a:rPr lang="en" sz="1300">
                <a:solidFill>
                  <a:schemeClr val="lt1"/>
                </a:solidFill>
              </a:rPr>
              <a:t>. PRENTICE HALL.</a:t>
            </a:r>
            <a:endParaRPr sz="1300">
              <a:solidFill>
                <a:schemeClr val="lt1"/>
              </a:solidFill>
            </a:endParaRPr>
          </a:p>
          <a:p>
            <a:pPr indent="0" lvl="0" marL="0" rtl="0" algn="just">
              <a:lnSpc>
                <a:spcPct val="200000"/>
              </a:lnSpc>
              <a:spcBef>
                <a:spcPts val="0"/>
              </a:spcBef>
              <a:spcAft>
                <a:spcPts val="0"/>
              </a:spcAft>
              <a:buNone/>
            </a:pPr>
            <a:r>
              <a:t/>
            </a:r>
            <a:endParaRPr sz="1300">
              <a:solidFill>
                <a:schemeClr val="lt1"/>
              </a:solidFill>
            </a:endParaRPr>
          </a:p>
          <a:p>
            <a:pPr indent="-311150" lvl="0" marL="457200" rtl="0" algn="just">
              <a:lnSpc>
                <a:spcPct val="200000"/>
              </a:lnSpc>
              <a:spcBef>
                <a:spcPts val="0"/>
              </a:spcBef>
              <a:spcAft>
                <a:spcPts val="0"/>
              </a:spcAft>
              <a:buClr>
                <a:schemeClr val="lt1"/>
              </a:buClr>
              <a:buSzPts val="1300"/>
              <a:buChar char="-"/>
            </a:pPr>
            <a:r>
              <a:rPr lang="en" sz="1300">
                <a:solidFill>
                  <a:schemeClr val="lt1"/>
                </a:solidFill>
              </a:rPr>
              <a:t>Gilfillan, I. (2003). </a:t>
            </a:r>
            <a:r>
              <a:rPr i="1" lang="en" sz="1300">
                <a:solidFill>
                  <a:schemeClr val="lt1"/>
                </a:solidFill>
              </a:rPr>
              <a:t>La Biblia de MySQL / MySQL 4</a:t>
            </a:r>
            <a:r>
              <a:rPr lang="en" sz="1300">
                <a:solidFill>
                  <a:schemeClr val="lt1"/>
                </a:solidFill>
              </a:rPr>
              <a:t> (Translation). Anaya Multimedia-Anaya Interactiva.</a:t>
            </a:r>
            <a:endParaRPr sz="1300">
              <a:solidFill>
                <a:schemeClr val="lt1"/>
              </a:solidFill>
            </a:endParaRPr>
          </a:p>
          <a:p>
            <a:pPr indent="-317500" lvl="0" marL="457200" rtl="0" algn="l">
              <a:spcBef>
                <a:spcPts val="0"/>
              </a:spcBef>
              <a:spcAft>
                <a:spcPts val="0"/>
              </a:spcAft>
              <a:buClr>
                <a:schemeClr val="lt1"/>
              </a:buClr>
              <a:buSzPts val="1400"/>
              <a:buFont typeface="Proxima Nova"/>
              <a:buChar char="-"/>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grpSp>
        <p:nvGrpSpPr>
          <p:cNvPr id="2037" name="Google Shape;2037;p40"/>
          <p:cNvGrpSpPr/>
          <p:nvPr/>
        </p:nvGrpSpPr>
        <p:grpSpPr>
          <a:xfrm>
            <a:off x="4484494" y="3893828"/>
            <a:ext cx="175013" cy="27000"/>
            <a:chOff x="5662375" y="212375"/>
            <a:chExt cx="175013" cy="27000"/>
          </a:xfrm>
        </p:grpSpPr>
        <p:sp>
          <p:nvSpPr>
            <p:cNvPr id="2038" name="Google Shape;2038;p4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39" name="Google Shape;2039;p4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40" name="Google Shape;2040;p4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041" name="Google Shape;2041;p40"/>
          <p:cNvSpPr txBox="1"/>
          <p:nvPr>
            <p:ph idx="4" type="subTitle"/>
          </p:nvPr>
        </p:nvSpPr>
        <p:spPr>
          <a:xfrm>
            <a:off x="809226" y="176150"/>
            <a:ext cx="7693200" cy="4845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Barlow Semi Condensed"/>
              <a:buChar char="-"/>
            </a:pPr>
            <a:r>
              <a:rPr lang="en"/>
              <a:t>Sistema de Gestión de Bases de Datos (SGBD): Es una herramienta de software que permite la creación y manipulación de bases de datos.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ctr">
              <a:spcBef>
                <a:spcPts val="0"/>
              </a:spcBef>
              <a:spcAft>
                <a:spcPts val="0"/>
              </a:spcAft>
              <a:buNone/>
            </a:pPr>
            <a:r>
              <a:rPr b="1" lang="en" sz="2000"/>
              <a:t>CARACTERÍSTICAS DE LAS BASES DE DATOS</a:t>
            </a:r>
            <a:endParaRPr b="1" sz="2000"/>
          </a:p>
          <a:p>
            <a:pPr indent="-317500" lvl="0" marL="457200" rtl="0" algn="just">
              <a:spcBef>
                <a:spcPts val="0"/>
              </a:spcBef>
              <a:spcAft>
                <a:spcPts val="0"/>
              </a:spcAft>
              <a:buSzPts val="1400"/>
              <a:buChar char="-"/>
            </a:pPr>
            <a:r>
              <a:rPr lang="en"/>
              <a:t>Integridad de toda la información de la organización.</a:t>
            </a:r>
            <a:endParaRPr/>
          </a:p>
          <a:p>
            <a:pPr indent="-317500" lvl="0" marL="457200" rtl="0" algn="just">
              <a:spcBef>
                <a:spcPts val="0"/>
              </a:spcBef>
              <a:spcAft>
                <a:spcPts val="0"/>
              </a:spcAft>
              <a:buSzPts val="1400"/>
              <a:buChar char="-"/>
            </a:pPr>
            <a:r>
              <a:rPr lang="en"/>
              <a:t>Persistencia de los datos.</a:t>
            </a:r>
            <a:endParaRPr/>
          </a:p>
          <a:p>
            <a:pPr indent="-317500" lvl="0" marL="457200" rtl="0" algn="just">
              <a:spcBef>
                <a:spcPts val="0"/>
              </a:spcBef>
              <a:spcAft>
                <a:spcPts val="0"/>
              </a:spcAft>
              <a:buSzPts val="1400"/>
              <a:buChar char="-"/>
            </a:pPr>
            <a:r>
              <a:rPr lang="en"/>
              <a:t>Accesibilidad simultánea para distintos usuarios.</a:t>
            </a:r>
            <a:endParaRPr/>
          </a:p>
          <a:p>
            <a:pPr indent="-317500" lvl="0" marL="457200" rtl="0" algn="just">
              <a:spcBef>
                <a:spcPts val="0"/>
              </a:spcBef>
              <a:spcAft>
                <a:spcPts val="0"/>
              </a:spcAft>
              <a:buSzPts val="1400"/>
              <a:buChar char="-"/>
            </a:pPr>
            <a:r>
              <a:rPr lang="en"/>
              <a:t>Descripción unificada de los datos e independiente de los programas.</a:t>
            </a:r>
            <a:endParaRPr/>
          </a:p>
          <a:p>
            <a:pPr indent="-317500" lvl="0" marL="457200" rtl="0" algn="just">
              <a:spcBef>
                <a:spcPts val="0"/>
              </a:spcBef>
              <a:spcAft>
                <a:spcPts val="0"/>
              </a:spcAft>
              <a:buSzPts val="1400"/>
              <a:buChar char="-"/>
            </a:pPr>
            <a:r>
              <a:rPr lang="en"/>
              <a:t>Independencia de los datos.</a:t>
            </a:r>
            <a:endParaRPr/>
          </a:p>
          <a:p>
            <a:pPr indent="-317500" lvl="0" marL="457200" rtl="0" algn="just">
              <a:spcBef>
                <a:spcPts val="0"/>
              </a:spcBef>
              <a:spcAft>
                <a:spcPts val="0"/>
              </a:spcAft>
              <a:buSzPts val="1400"/>
              <a:buChar char="-"/>
            </a:pPr>
            <a:r>
              <a:rPr lang="en"/>
              <a:t>Definición de vistas parciales de los datos para distintos usuarios.</a:t>
            </a:r>
            <a:endParaRPr/>
          </a:p>
          <a:p>
            <a:pPr indent="-317500" lvl="0" marL="457200" rtl="0" algn="just">
              <a:spcBef>
                <a:spcPts val="0"/>
              </a:spcBef>
              <a:spcAft>
                <a:spcPts val="0"/>
              </a:spcAft>
              <a:buSzPts val="1400"/>
              <a:buChar char="-"/>
            </a:pPr>
            <a:r>
              <a:rPr lang="en"/>
              <a:t>Mecanismos para controlar la integridad y seguridad de los datos.</a:t>
            </a:r>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000"/>
          </a:p>
          <a:p>
            <a:pPr indent="0" lvl="0" marL="0" rtl="0" algn="ctr">
              <a:spcBef>
                <a:spcPts val="0"/>
              </a:spcBef>
              <a:spcAft>
                <a:spcPts val="0"/>
              </a:spcAft>
              <a:buNone/>
            </a:pPr>
            <a:r>
              <a:t/>
            </a:r>
            <a:endParaRPr b="1" sz="2000"/>
          </a:p>
          <a:p>
            <a:pPr indent="0" lvl="0" marL="457200" rtl="0" algn="just">
              <a:spcBef>
                <a:spcPts val="0"/>
              </a:spcBef>
              <a:spcAft>
                <a:spcPts val="0"/>
              </a:spcAft>
              <a:buNone/>
            </a:pPr>
            <a:r>
              <a:t/>
            </a:r>
            <a:endParaRPr/>
          </a:p>
        </p:txBody>
      </p:sp>
      <p:pic>
        <p:nvPicPr>
          <p:cNvPr id="2042" name="Google Shape;2042;p40"/>
          <p:cNvPicPr preferRelativeResize="0"/>
          <p:nvPr/>
        </p:nvPicPr>
        <p:blipFill>
          <a:blip r:embed="rId3">
            <a:alphaModFix/>
          </a:blip>
          <a:stretch>
            <a:fillRect/>
          </a:stretch>
        </p:blipFill>
        <p:spPr>
          <a:xfrm>
            <a:off x="665100" y="957575"/>
            <a:ext cx="3070600" cy="1148600"/>
          </a:xfrm>
          <a:prstGeom prst="rect">
            <a:avLst/>
          </a:prstGeom>
          <a:noFill/>
          <a:ln>
            <a:noFill/>
          </a:ln>
        </p:spPr>
      </p:pic>
      <p:pic>
        <p:nvPicPr>
          <p:cNvPr id="2043" name="Google Shape;2043;p40"/>
          <p:cNvPicPr preferRelativeResize="0"/>
          <p:nvPr/>
        </p:nvPicPr>
        <p:blipFill>
          <a:blip r:embed="rId4">
            <a:alphaModFix/>
          </a:blip>
          <a:stretch>
            <a:fillRect/>
          </a:stretch>
        </p:blipFill>
        <p:spPr>
          <a:xfrm>
            <a:off x="3536875" y="842475"/>
            <a:ext cx="2570450" cy="1148600"/>
          </a:xfrm>
          <a:prstGeom prst="rect">
            <a:avLst/>
          </a:prstGeom>
          <a:noFill/>
          <a:ln>
            <a:noFill/>
          </a:ln>
        </p:spPr>
      </p:pic>
      <p:pic>
        <p:nvPicPr>
          <p:cNvPr id="2044" name="Google Shape;2044;p40"/>
          <p:cNvPicPr preferRelativeResize="0"/>
          <p:nvPr/>
        </p:nvPicPr>
        <p:blipFill>
          <a:blip r:embed="rId5">
            <a:alphaModFix/>
          </a:blip>
          <a:stretch>
            <a:fillRect/>
          </a:stretch>
        </p:blipFill>
        <p:spPr>
          <a:xfrm>
            <a:off x="5974875" y="641000"/>
            <a:ext cx="2649349" cy="1465174"/>
          </a:xfrm>
          <a:prstGeom prst="rect">
            <a:avLst/>
          </a:prstGeom>
          <a:noFill/>
          <a:ln>
            <a:noFill/>
          </a:ln>
        </p:spPr>
      </p:pic>
      <p:pic>
        <p:nvPicPr>
          <p:cNvPr id="2045" name="Google Shape;2045;p40"/>
          <p:cNvPicPr preferRelativeResize="0"/>
          <p:nvPr/>
        </p:nvPicPr>
        <p:blipFill>
          <a:blip r:embed="rId6">
            <a:alphaModFix/>
          </a:blip>
          <a:stretch>
            <a:fillRect/>
          </a:stretch>
        </p:blipFill>
        <p:spPr>
          <a:xfrm>
            <a:off x="6815950" y="2740900"/>
            <a:ext cx="2218416" cy="133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41"/>
          <p:cNvSpPr txBox="1"/>
          <p:nvPr>
            <p:ph idx="5" type="subTitle"/>
          </p:nvPr>
        </p:nvSpPr>
        <p:spPr>
          <a:xfrm>
            <a:off x="834750" y="135025"/>
            <a:ext cx="7590300" cy="47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              CONCEPTOS BÁSICOS DE BASES DE DATOS RELACIONALES</a:t>
            </a:r>
            <a:endParaRPr b="1" sz="2000"/>
          </a:p>
          <a:p>
            <a:pPr indent="0" lvl="0" marL="0" rtl="0" algn="l">
              <a:spcBef>
                <a:spcPts val="0"/>
              </a:spcBef>
              <a:spcAft>
                <a:spcPts val="0"/>
              </a:spcAft>
              <a:buNone/>
            </a:pPr>
            <a:r>
              <a:t/>
            </a:r>
            <a:endParaRPr b="1" sz="2000"/>
          </a:p>
          <a:p>
            <a:pPr indent="-323850" lvl="0" marL="457200" rtl="0" algn="l">
              <a:spcBef>
                <a:spcPts val="0"/>
              </a:spcBef>
              <a:spcAft>
                <a:spcPts val="0"/>
              </a:spcAft>
              <a:buSzPts val="1500"/>
              <a:buChar char="●"/>
            </a:pPr>
            <a:r>
              <a:rPr lang="en" sz="1700"/>
              <a:t>Tablas: Son la estructura básica en una base de datos relacional, y se utilizan para almacenar los datos. Cada tabla consta de filas y columnas, y cada columna representa un atributo de la tabla.</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Clave primaria: Es una columna o conjunto de columnas que se utiliza para identificar de manera única cada fila en una tabla.</a:t>
            </a:r>
            <a:endParaRPr sz="1700"/>
          </a:p>
        </p:txBody>
      </p:sp>
      <p:pic>
        <p:nvPicPr>
          <p:cNvPr id="2051" name="Google Shape;2051;p41"/>
          <p:cNvPicPr preferRelativeResize="0"/>
          <p:nvPr/>
        </p:nvPicPr>
        <p:blipFill>
          <a:blip r:embed="rId3">
            <a:alphaModFix/>
          </a:blip>
          <a:stretch>
            <a:fillRect/>
          </a:stretch>
        </p:blipFill>
        <p:spPr>
          <a:xfrm>
            <a:off x="2203026" y="1691551"/>
            <a:ext cx="4737950" cy="148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42"/>
          <p:cNvSpPr txBox="1"/>
          <p:nvPr>
            <p:ph idx="4" type="subTitle"/>
          </p:nvPr>
        </p:nvSpPr>
        <p:spPr>
          <a:xfrm>
            <a:off x="883850" y="294625"/>
            <a:ext cx="7500300" cy="4542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Char char="●"/>
            </a:pPr>
            <a:r>
              <a:rPr lang="en" sz="1700"/>
              <a:t>Relaciones: Se utilizan para establecer vínculos entre tablas de la BD relacional.</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t/>
            </a:r>
            <a:endParaRPr sz="1700"/>
          </a:p>
          <a:p>
            <a:pPr indent="-336550" lvl="0" marL="457200" rtl="0" algn="just">
              <a:spcBef>
                <a:spcPts val="0"/>
              </a:spcBef>
              <a:spcAft>
                <a:spcPts val="0"/>
              </a:spcAft>
              <a:buSzPts val="1700"/>
              <a:buChar char="●"/>
            </a:pPr>
            <a:r>
              <a:rPr lang="en" sz="1700"/>
              <a:t>Clave foránea: Es una columna de una tabla que se utiliza para establecer una relación con otra tabla de la BD.</a:t>
            </a:r>
            <a:endParaRPr sz="1700"/>
          </a:p>
          <a:p>
            <a:pPr indent="0" lvl="0" marL="457200" rtl="0" algn="just">
              <a:spcBef>
                <a:spcPts val="0"/>
              </a:spcBef>
              <a:spcAft>
                <a:spcPts val="0"/>
              </a:spcAft>
              <a:buNone/>
            </a:pPr>
            <a:r>
              <a:t/>
            </a:r>
            <a:endParaRPr sz="1700"/>
          </a:p>
          <a:p>
            <a:pPr indent="0" lvl="0" marL="457200" rtl="0" algn="just">
              <a:spcBef>
                <a:spcPts val="0"/>
              </a:spcBef>
              <a:spcAft>
                <a:spcPts val="0"/>
              </a:spcAft>
              <a:buNone/>
            </a:pPr>
            <a:r>
              <a:t/>
            </a:r>
            <a:endParaRPr sz="1700"/>
          </a:p>
        </p:txBody>
      </p:sp>
      <p:pic>
        <p:nvPicPr>
          <p:cNvPr id="2057" name="Google Shape;2057;p42"/>
          <p:cNvPicPr preferRelativeResize="0"/>
          <p:nvPr/>
        </p:nvPicPr>
        <p:blipFill>
          <a:blip r:embed="rId3">
            <a:alphaModFix/>
          </a:blip>
          <a:stretch>
            <a:fillRect/>
          </a:stretch>
        </p:blipFill>
        <p:spPr>
          <a:xfrm>
            <a:off x="2051000" y="1012175"/>
            <a:ext cx="4421500" cy="211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43"/>
          <p:cNvSpPr txBox="1"/>
          <p:nvPr>
            <p:ph idx="4294967295" type="title"/>
          </p:nvPr>
        </p:nvSpPr>
        <p:spPr>
          <a:xfrm>
            <a:off x="3795450" y="836225"/>
            <a:ext cx="1553100" cy="10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100"/>
              <a:t>02</a:t>
            </a:r>
            <a:endParaRPr sz="9600"/>
          </a:p>
        </p:txBody>
      </p:sp>
      <p:sp>
        <p:nvSpPr>
          <p:cNvPr id="2063" name="Google Shape;2063;p43"/>
          <p:cNvSpPr txBox="1"/>
          <p:nvPr/>
        </p:nvSpPr>
        <p:spPr>
          <a:xfrm>
            <a:off x="2029950" y="1906025"/>
            <a:ext cx="58428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solidFill>
                  <a:schemeClr val="dk2"/>
                </a:solidFill>
                <a:latin typeface="Fjalla One"/>
                <a:ea typeface="Fjalla One"/>
                <a:cs typeface="Fjalla One"/>
                <a:sym typeface="Fjalla One"/>
              </a:rPr>
              <a:t>Instalación de Herramientas.</a:t>
            </a:r>
            <a:endParaRPr sz="4700">
              <a:solidFill>
                <a:schemeClr val="dk2"/>
              </a:solidFill>
              <a:latin typeface="Fjalla One"/>
              <a:ea typeface="Fjalla One"/>
              <a:cs typeface="Fjalla One"/>
              <a:sym typeface="Fjalla One"/>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